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07"/>
  </p:notesMasterIdLst>
  <p:sldIdLst>
    <p:sldId id="256" r:id="rId2"/>
    <p:sldId id="257" r:id="rId3"/>
    <p:sldId id="258" r:id="rId4"/>
    <p:sldId id="259" r:id="rId5"/>
    <p:sldId id="260" r:id="rId6"/>
    <p:sldId id="261" r:id="rId7"/>
    <p:sldId id="262" r:id="rId8"/>
    <p:sldId id="263" r:id="rId9"/>
    <p:sldId id="264" r:id="rId10"/>
    <p:sldId id="265" r:id="rId11"/>
    <p:sldId id="266" r:id="rId12"/>
    <p:sldId id="272" r:id="rId13"/>
    <p:sldId id="312" r:id="rId14"/>
    <p:sldId id="313" r:id="rId15"/>
    <p:sldId id="314" r:id="rId16"/>
    <p:sldId id="315" r:id="rId17"/>
    <p:sldId id="316" r:id="rId18"/>
    <p:sldId id="317" r:id="rId19"/>
    <p:sldId id="318" r:id="rId20"/>
    <p:sldId id="319" r:id="rId21"/>
    <p:sldId id="320" r:id="rId22"/>
    <p:sldId id="329" r:id="rId23"/>
    <p:sldId id="324" r:id="rId24"/>
    <p:sldId id="325" r:id="rId25"/>
    <p:sldId id="326" r:id="rId26"/>
    <p:sldId id="354" r:id="rId27"/>
    <p:sldId id="355" r:id="rId28"/>
    <p:sldId id="328" r:id="rId29"/>
    <p:sldId id="330" r:id="rId30"/>
    <p:sldId id="332" r:id="rId31"/>
    <p:sldId id="327" r:id="rId32"/>
    <p:sldId id="331" r:id="rId33"/>
    <p:sldId id="333" r:id="rId34"/>
    <p:sldId id="358" r:id="rId35"/>
    <p:sldId id="334" r:id="rId36"/>
    <p:sldId id="273" r:id="rId37"/>
    <p:sldId id="275" r:id="rId38"/>
    <p:sldId id="276" r:id="rId39"/>
    <p:sldId id="277" r:id="rId40"/>
    <p:sldId id="357" r:id="rId41"/>
    <p:sldId id="278" r:id="rId42"/>
    <p:sldId id="279" r:id="rId43"/>
    <p:sldId id="335" r:id="rId44"/>
    <p:sldId id="280" r:id="rId45"/>
    <p:sldId id="281" r:id="rId46"/>
    <p:sldId id="282" r:id="rId47"/>
    <p:sldId id="336" r:id="rId48"/>
    <p:sldId id="283" r:id="rId49"/>
    <p:sldId id="284" r:id="rId50"/>
    <p:sldId id="356" r:id="rId51"/>
    <p:sldId id="337" r:id="rId52"/>
    <p:sldId id="339" r:id="rId53"/>
    <p:sldId id="352" r:id="rId54"/>
    <p:sldId id="359" r:id="rId55"/>
    <p:sldId id="338" r:id="rId56"/>
    <p:sldId id="340" r:id="rId57"/>
    <p:sldId id="341" r:id="rId58"/>
    <p:sldId id="347" r:id="rId59"/>
    <p:sldId id="344" r:id="rId60"/>
    <p:sldId id="345" r:id="rId61"/>
    <p:sldId id="346" r:id="rId62"/>
    <p:sldId id="343" r:id="rId63"/>
    <p:sldId id="348" r:id="rId64"/>
    <p:sldId id="349" r:id="rId65"/>
    <p:sldId id="350" r:id="rId66"/>
    <p:sldId id="342" r:id="rId67"/>
    <p:sldId id="351" r:id="rId68"/>
    <p:sldId id="363" r:id="rId69"/>
    <p:sldId id="285" r:id="rId70"/>
    <p:sldId id="310" r:id="rId71"/>
    <p:sldId id="289" r:id="rId72"/>
    <p:sldId id="290" r:id="rId73"/>
    <p:sldId id="291" r:id="rId74"/>
    <p:sldId id="292" r:id="rId75"/>
    <p:sldId id="293" r:id="rId76"/>
    <p:sldId id="294" r:id="rId77"/>
    <p:sldId id="295" r:id="rId78"/>
    <p:sldId id="362" r:id="rId79"/>
    <p:sldId id="296" r:id="rId80"/>
    <p:sldId id="364" r:id="rId81"/>
    <p:sldId id="353" r:id="rId82"/>
    <p:sldId id="297" r:id="rId83"/>
    <p:sldId id="361" r:id="rId84"/>
    <p:sldId id="360" r:id="rId85"/>
    <p:sldId id="298" r:id="rId86"/>
    <p:sldId id="323" r:id="rId87"/>
    <p:sldId id="365" r:id="rId88"/>
    <p:sldId id="366" r:id="rId89"/>
    <p:sldId id="367" r:id="rId90"/>
    <p:sldId id="368" r:id="rId91"/>
    <p:sldId id="369" r:id="rId92"/>
    <p:sldId id="370" r:id="rId93"/>
    <p:sldId id="371" r:id="rId94"/>
    <p:sldId id="372" r:id="rId95"/>
    <p:sldId id="373" r:id="rId96"/>
    <p:sldId id="374" r:id="rId97"/>
    <p:sldId id="375" r:id="rId98"/>
    <p:sldId id="376" r:id="rId99"/>
    <p:sldId id="377" r:id="rId100"/>
    <p:sldId id="378" r:id="rId101"/>
    <p:sldId id="380" r:id="rId102"/>
    <p:sldId id="381" r:id="rId103"/>
    <p:sldId id="382" r:id="rId104"/>
    <p:sldId id="383" r:id="rId105"/>
    <p:sldId id="309" r:id="rId10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43"/>
    <p:restoredTop sz="88713"/>
  </p:normalViewPr>
  <p:slideViewPr>
    <p:cSldViewPr snapToGrid="0" snapToObjects="1">
      <p:cViewPr varScale="1">
        <p:scale>
          <a:sx n="107" d="100"/>
          <a:sy n="107" d="100"/>
        </p:scale>
        <p:origin x="6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8" Type="http://schemas.openxmlformats.org/officeDocument/2006/relationships/presProps" Target="presProps.xml"/><Relationship Id="rId109"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10" Type="http://schemas.openxmlformats.org/officeDocument/2006/relationships/theme" Target="theme/theme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11"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slide" Target="slides/slide99.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tiff>
</file>

<file path=ppt/media/image30.jpg>
</file>

<file path=ppt/media/image31.tiff>
</file>

<file path=ppt/media/image32.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a:noFill/>
          </a:ln>
        </p:spPr>
      </p:sp>
      <p:sp>
        <p:nvSpPr>
          <p:cNvPr id="4" name="Shape 4"/>
          <p:cNvSpPr txBox="1">
            <a:spLocks noGrp="1"/>
          </p:cNvSpPr>
          <p:nvPr>
            <p:ph type="body" idx="1"/>
          </p:nvPr>
        </p:nvSpPr>
        <p:spPr>
          <a:xfrm>
            <a:off x="914400" y="4343400"/>
            <a:ext cx="5029199" cy="4114800"/>
          </a:xfrm>
          <a:prstGeom prst="rect">
            <a:avLst/>
          </a:prstGeom>
          <a:noFill/>
          <a:ln>
            <a:noFill/>
          </a:ln>
        </p:spPr>
        <p:txBody>
          <a:bodyPr lIns="91425" tIns="91425" rIns="91425" bIns="91425" anchor="t" anchorCtr="0"/>
          <a:lstStyle>
            <a:lvl1pPr marL="0" marR="0" lvl="0" indent="0" algn="l" rtl="0">
              <a:lnSpc>
                <a:spcPct val="117999"/>
              </a:lnSpc>
              <a:spcBef>
                <a:spcPts val="0"/>
              </a:spcBef>
              <a:buNone/>
              <a:defRPr sz="2200" b="0" i="0" u="none" strike="noStrike" cap="none">
                <a:latin typeface="Helvetica Neue"/>
                <a:ea typeface="Helvetica Neue"/>
                <a:cs typeface="Helvetica Neue"/>
                <a:sym typeface="Helvetica Neue"/>
              </a:defRPr>
            </a:lvl1pPr>
            <a:lvl2pPr marL="457200" marR="0" lvl="1" indent="228600" algn="l" rtl="0">
              <a:lnSpc>
                <a:spcPct val="117999"/>
              </a:lnSpc>
              <a:spcBef>
                <a:spcPts val="0"/>
              </a:spcBef>
              <a:buNone/>
              <a:defRPr sz="2200" b="0" i="0" u="none" strike="noStrike" cap="none">
                <a:latin typeface="Helvetica Neue"/>
                <a:ea typeface="Helvetica Neue"/>
                <a:cs typeface="Helvetica Neue"/>
                <a:sym typeface="Helvetica Neue"/>
              </a:defRPr>
            </a:lvl2pPr>
            <a:lvl3pPr marL="914400" marR="0" lvl="2" indent="457200" algn="l" rtl="0">
              <a:lnSpc>
                <a:spcPct val="117999"/>
              </a:lnSpc>
              <a:spcBef>
                <a:spcPts val="0"/>
              </a:spcBef>
              <a:buNone/>
              <a:defRPr sz="2200" b="0" i="0" u="none" strike="noStrike" cap="none">
                <a:latin typeface="Helvetica Neue"/>
                <a:ea typeface="Helvetica Neue"/>
                <a:cs typeface="Helvetica Neue"/>
                <a:sym typeface="Helvetica Neue"/>
              </a:defRPr>
            </a:lvl3pPr>
            <a:lvl4pPr marL="1371600" marR="0" lvl="3" indent="685800" algn="l" rtl="0">
              <a:lnSpc>
                <a:spcPct val="117999"/>
              </a:lnSpc>
              <a:spcBef>
                <a:spcPts val="0"/>
              </a:spcBef>
              <a:buNone/>
              <a:defRPr sz="2200" b="0" i="0" u="none" strike="noStrike" cap="none">
                <a:latin typeface="Helvetica Neue"/>
                <a:ea typeface="Helvetica Neue"/>
                <a:cs typeface="Helvetica Neue"/>
                <a:sym typeface="Helvetica Neue"/>
              </a:defRPr>
            </a:lvl4pPr>
            <a:lvl5pPr marL="1828800" marR="0" lvl="4" indent="914400" algn="l" rtl="0">
              <a:lnSpc>
                <a:spcPct val="117999"/>
              </a:lnSpc>
              <a:spcBef>
                <a:spcPts val="0"/>
              </a:spcBef>
              <a:buNone/>
              <a:defRPr sz="2200" b="0" i="0" u="none" strike="noStrike" cap="none">
                <a:latin typeface="Helvetica Neue"/>
                <a:ea typeface="Helvetica Neue"/>
                <a:cs typeface="Helvetica Neue"/>
                <a:sym typeface="Helvetica Neue"/>
              </a:defRPr>
            </a:lvl5pPr>
            <a:lvl6pPr marL="2286000" marR="0" lvl="5" indent="1143000" algn="l" rtl="0">
              <a:lnSpc>
                <a:spcPct val="117999"/>
              </a:lnSpc>
              <a:spcBef>
                <a:spcPts val="0"/>
              </a:spcBef>
              <a:buNone/>
              <a:defRPr sz="2200" b="0" i="0" u="none" strike="noStrike" cap="none">
                <a:latin typeface="Helvetica Neue"/>
                <a:ea typeface="Helvetica Neue"/>
                <a:cs typeface="Helvetica Neue"/>
                <a:sym typeface="Helvetica Neue"/>
              </a:defRPr>
            </a:lvl6pPr>
            <a:lvl7pPr marL="2743200" marR="0" lvl="6" indent="1371600" algn="l" rtl="0">
              <a:lnSpc>
                <a:spcPct val="117999"/>
              </a:lnSpc>
              <a:spcBef>
                <a:spcPts val="0"/>
              </a:spcBef>
              <a:buNone/>
              <a:defRPr sz="2200" b="0" i="0" u="none" strike="noStrike" cap="none">
                <a:latin typeface="Helvetica Neue"/>
                <a:ea typeface="Helvetica Neue"/>
                <a:cs typeface="Helvetica Neue"/>
                <a:sym typeface="Helvetica Neue"/>
              </a:defRPr>
            </a:lvl7pPr>
            <a:lvl8pPr marL="3200400" marR="0" lvl="7" indent="1600200" algn="l" rtl="0">
              <a:lnSpc>
                <a:spcPct val="117999"/>
              </a:lnSpc>
              <a:spcBef>
                <a:spcPts val="0"/>
              </a:spcBef>
              <a:buNone/>
              <a:defRPr sz="2200" b="0" i="0" u="none" strike="noStrike" cap="none">
                <a:latin typeface="Helvetica Neue"/>
                <a:ea typeface="Helvetica Neue"/>
                <a:cs typeface="Helvetica Neue"/>
                <a:sym typeface="Helvetica Neue"/>
              </a:defRPr>
            </a:lvl8pPr>
            <a:lvl9pPr marL="3657600" marR="0" lvl="8" indent="1828800" algn="l" rtl="0">
              <a:lnSpc>
                <a:spcPct val="117999"/>
              </a:lnSpc>
              <a:spcBef>
                <a:spcPts val="0"/>
              </a:spcBef>
              <a:buNone/>
              <a:defRPr sz="2200" b="0" i="0" u="none" strike="noStrike" cap="none">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 Id="rId3" Type="http://schemas.openxmlformats.org/officeDocument/2006/relationships/hyperlink" Target="https://developer.mozilla.org/en-US/docs/Web/HTML/Element/script"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 Id="rId3" Type="http://schemas.openxmlformats.org/officeDocument/2006/relationships/hyperlink" Target="https://developer.mozilla.org/en-US/docs/Web/API/Document_Object_Model"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developer.mozilla.org/en-US/docs/Web/JavaScript/Reference/Statements/return" TargetMode="External"/><Relationship Id="rId4" Type="http://schemas.openxmlformats.org/officeDocument/2006/relationships/hyperlink" Target="https://developer.mozilla.org/en-US/docs/Glossary/Scope" TargetMode="External"/><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 Id="rId3" Type="http://schemas.openxmlformats.org/officeDocument/2006/relationships/hyperlink" Target="https://developer.mozilla.org/en-US/docs/Web/HTML/Element/img" TargetMode="Externa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sz="1050" b="1">
                <a:solidFill>
                  <a:srgbClr val="252525"/>
                </a:solidFill>
                <a:highlight>
                  <a:srgbClr val="FFFFFF"/>
                </a:highlight>
                <a:latin typeface="Arial"/>
                <a:ea typeface="Arial"/>
                <a:cs typeface="Arial"/>
                <a:sym typeface="Arial"/>
              </a:rPr>
              <a:t>ECMA = European Computer Manufacturers Association</a:t>
            </a:r>
            <a:r>
              <a:rPr lang="en-US" sz="1050">
                <a:solidFill>
                  <a:srgbClr val="252525"/>
                </a:solidFill>
                <a:highlight>
                  <a:srgbClr val="FFFFFF"/>
                </a:highlight>
                <a:latin typeface="Arial"/>
                <a:ea typeface="Arial"/>
                <a:cs typeface="Arial"/>
                <a:sym typeface="Arial"/>
              </a:rPr>
              <a:t> </a:t>
            </a:r>
          </a:p>
        </p:txBody>
      </p:sp>
      <p:sp>
        <p:nvSpPr>
          <p:cNvPr id="111" name="Shape 111"/>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17" name="Shape 117"/>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54" name="Shape 154"/>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u="none" strike="noStrike" kern="1200" cap="none" dirty="0" smtClean="0">
                <a:solidFill>
                  <a:schemeClr val="tx1"/>
                </a:solidFill>
                <a:effectLst/>
                <a:latin typeface="Helvetica Neue"/>
                <a:ea typeface="Helvetica Neue"/>
                <a:cs typeface="Helvetica Neue"/>
                <a:sym typeface="Helvetica Neue"/>
              </a:rPr>
              <a:t>For example, client-side extensions allow an application to place elements on an HTML form and respond to user events such as mouse clicks, form input, and page navigation.</a:t>
            </a:r>
            <a:endParaRPr lang="en-US" dirty="0"/>
          </a:p>
        </p:txBody>
      </p:sp>
    </p:spTree>
    <p:extLst>
      <p:ext uri="{BB962C8B-B14F-4D97-AF65-F5344CB8AC3E}">
        <p14:creationId xmlns:p14="http://schemas.microsoft.com/office/powerpoint/2010/main" val="12187802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17999"/>
              </a:lnSpc>
              <a:spcBef>
                <a:spcPts val="0"/>
              </a:spcBef>
              <a:spcAft>
                <a:spcPts val="0"/>
              </a:spcAft>
              <a:buClrTx/>
              <a:buSzTx/>
              <a:buFontTx/>
              <a:buNone/>
              <a:tabLst/>
              <a:defRPr/>
            </a:pPr>
            <a:r>
              <a:rPr lang="en-US" sz="2200" b="0" i="0" u="none" strike="noStrike" kern="1200" cap="none" dirty="0" smtClean="0">
                <a:solidFill>
                  <a:schemeClr val="tx1"/>
                </a:solidFill>
                <a:effectLst/>
                <a:latin typeface="Helvetica Neue"/>
                <a:ea typeface="Helvetica Neue"/>
                <a:cs typeface="Helvetica Neue"/>
                <a:sym typeface="Helvetica Neue"/>
              </a:rPr>
              <a:t>Nearly every browser can run JavaScript and most modern browsers now include a JavaScript console that can be used to run snippets of JavaScript code. </a:t>
            </a:r>
            <a:endParaRPr lang="en-US" dirty="0" smtClean="0"/>
          </a:p>
          <a:p>
            <a:endParaRPr lang="en-US" dirty="0"/>
          </a:p>
        </p:txBody>
      </p:sp>
    </p:spTree>
    <p:extLst>
      <p:ext uri="{BB962C8B-B14F-4D97-AF65-F5344CB8AC3E}">
        <p14:creationId xmlns:p14="http://schemas.microsoft.com/office/powerpoint/2010/main" val="1438969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17999"/>
              </a:lnSpc>
              <a:spcBef>
                <a:spcPts val="0"/>
              </a:spcBef>
              <a:spcAft>
                <a:spcPts val="0"/>
              </a:spcAft>
              <a:buClrTx/>
              <a:buSzTx/>
              <a:buFontTx/>
              <a:buNone/>
              <a:tabLst/>
              <a:defRPr/>
            </a:pPr>
            <a:r>
              <a:rPr lang="en-US" dirty="0" smtClean="0">
                <a:solidFill>
                  <a:srgbClr val="FFC000"/>
                </a:solidFill>
              </a:rPr>
              <a:t>Calculator: </a:t>
            </a:r>
            <a:r>
              <a:rPr lang="en-US" dirty="0" smtClean="0"/>
              <a:t>http://</a:t>
            </a:r>
            <a:r>
              <a:rPr lang="en-US" dirty="0" err="1" smtClean="0"/>
              <a:t>embed.plnkr.co</a:t>
            </a:r>
            <a:r>
              <a:rPr lang="en-US" dirty="0" smtClean="0"/>
              <a:t>/YB9vnC/</a:t>
            </a:r>
          </a:p>
          <a:p>
            <a:endParaRPr lang="en-US" dirty="0"/>
          </a:p>
        </p:txBody>
      </p:sp>
    </p:spTree>
    <p:extLst>
      <p:ext uri="{BB962C8B-B14F-4D97-AF65-F5344CB8AC3E}">
        <p14:creationId xmlns:p14="http://schemas.microsoft.com/office/powerpoint/2010/main" val="1986193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1" i="0" u="none" strike="noStrike" kern="1200" cap="none" dirty="0" smtClean="0">
                <a:solidFill>
                  <a:schemeClr val="tx1"/>
                </a:solidFill>
                <a:effectLst/>
                <a:latin typeface="Helvetica Neue"/>
                <a:ea typeface="Helvetica Neue"/>
                <a:cs typeface="Helvetica Neue"/>
                <a:sym typeface="Helvetica Neue"/>
              </a:rPr>
              <a:t>Note</a:t>
            </a:r>
            <a:r>
              <a:rPr lang="en-US" sz="2200" b="0" i="0" u="none" strike="noStrike" kern="1200" cap="none" dirty="0" smtClean="0">
                <a:solidFill>
                  <a:schemeClr val="tx1"/>
                </a:solidFill>
                <a:effectLst/>
                <a:latin typeface="Helvetica Neue"/>
                <a:ea typeface="Helvetica Neue"/>
                <a:cs typeface="Helvetica Neue"/>
                <a:sym typeface="Helvetica Neue"/>
              </a:rPr>
              <a:t>: The reason we've put the </a:t>
            </a:r>
            <a:r>
              <a:rPr lang="en-US" sz="2200" b="0" i="0" u="none" strike="noStrike" kern="1200" cap="none" dirty="0" smtClean="0">
                <a:solidFill>
                  <a:schemeClr val="tx1"/>
                </a:solidFill>
                <a:effectLst/>
                <a:latin typeface="Helvetica Neue"/>
                <a:ea typeface="Helvetica Neue"/>
                <a:cs typeface="Helvetica Neue"/>
                <a:sym typeface="Helvetica Neue"/>
                <a:hlinkClick r:id="rId3" tooltip="The HTML &lt;script&gt; element is used to embed or reference executable code; this is typically used to embed or refer to JavaScript code."/>
              </a:rPr>
              <a:t>&lt;script&gt;</a:t>
            </a:r>
            <a:r>
              <a:rPr lang="en-US" sz="2200" b="0" i="0" u="none" strike="noStrike" kern="1200" cap="none" dirty="0" smtClean="0">
                <a:solidFill>
                  <a:schemeClr val="tx1"/>
                </a:solidFill>
                <a:effectLst/>
                <a:latin typeface="Helvetica Neue"/>
                <a:ea typeface="Helvetica Neue"/>
                <a:cs typeface="Helvetica Neue"/>
                <a:sym typeface="Helvetica Neue"/>
              </a:rPr>
              <a:t> element near the bottom of the HTML file is that HTML is loaded by the browser in the order it appears in the file. If the JavaScript is loaded first and it is supposed to affect the HTML below it, it might not work, as the JavaScript would be loaded before the HTML it is supposed to work on. Therefore, putting JavaScript near the bottom of the HTML page is often the best strategy.</a:t>
            </a:r>
            <a:endParaRPr lang="en-US" dirty="0"/>
          </a:p>
        </p:txBody>
      </p:sp>
    </p:spTree>
    <p:extLst>
      <p:ext uri="{BB962C8B-B14F-4D97-AF65-F5344CB8AC3E}">
        <p14:creationId xmlns:p14="http://schemas.microsoft.com/office/powerpoint/2010/main" val="19441897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1" i="0" u="none" strike="noStrike" kern="1200" cap="none" dirty="0" smtClean="0">
                <a:solidFill>
                  <a:schemeClr val="tx1"/>
                </a:solidFill>
                <a:effectLst/>
                <a:latin typeface="Helvetica Neue"/>
                <a:ea typeface="Helvetica Neue"/>
                <a:cs typeface="Helvetica Neue"/>
                <a:sym typeface="Helvetica Neue"/>
              </a:rPr>
              <a:t>Note</a:t>
            </a:r>
            <a:r>
              <a:rPr lang="en-US" sz="2200" b="0" i="0" u="none" strike="noStrike" kern="1200" cap="none" dirty="0" smtClean="0">
                <a:solidFill>
                  <a:schemeClr val="tx1"/>
                </a:solidFill>
                <a:effectLst/>
                <a:latin typeface="Helvetica Neue"/>
                <a:ea typeface="Helvetica Neue"/>
                <a:cs typeface="Helvetica Neue"/>
                <a:sym typeface="Helvetica Neue"/>
              </a:rPr>
              <a:t>: Both of the features you used above are parts of the </a:t>
            </a:r>
            <a:r>
              <a:rPr lang="en-US" sz="2200" b="0" i="0" u="none" strike="noStrike" kern="1200" cap="none" dirty="0" smtClean="0">
                <a:solidFill>
                  <a:schemeClr val="tx1"/>
                </a:solidFill>
                <a:effectLst/>
                <a:latin typeface="Helvetica Neue"/>
                <a:ea typeface="Helvetica Neue"/>
                <a:cs typeface="Helvetica Neue"/>
                <a:sym typeface="Helvetica Neue"/>
                <a:hlinkClick r:id="rId3"/>
              </a:rPr>
              <a:t>Document Object Model (DOM) API</a:t>
            </a:r>
            <a:r>
              <a:rPr lang="en-US" sz="2200" b="0" i="0" u="none" strike="noStrike" kern="1200" cap="none" dirty="0" smtClean="0">
                <a:solidFill>
                  <a:schemeClr val="tx1"/>
                </a:solidFill>
                <a:effectLst/>
                <a:latin typeface="Helvetica Neue"/>
                <a:ea typeface="Helvetica Neue"/>
                <a:cs typeface="Helvetica Neue"/>
                <a:sym typeface="Helvetica Neue"/>
              </a:rPr>
              <a:t>, which allows you to manipulate documents.</a:t>
            </a:r>
            <a:endParaRPr lang="en-US" dirty="0"/>
          </a:p>
        </p:txBody>
      </p:sp>
    </p:spTree>
    <p:extLst>
      <p:ext uri="{BB962C8B-B14F-4D97-AF65-F5344CB8AC3E}">
        <p14:creationId xmlns:p14="http://schemas.microsoft.com/office/powerpoint/2010/main" val="20331366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14" name="Shape 3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6112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60" name="Shape 160"/>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Identifier = variabelenaam.</a:t>
            </a:r>
          </a:p>
        </p:txBody>
      </p:sp>
      <p:sp>
        <p:nvSpPr>
          <p:cNvPr id="172" name="Shape 1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dirty="0"/>
              <a:t>null = NIL</a:t>
            </a:r>
          </a:p>
          <a:p>
            <a:pPr lvl="0">
              <a:spcBef>
                <a:spcPts val="0"/>
              </a:spcBef>
              <a:buNone/>
            </a:pPr>
            <a:r>
              <a:rPr lang="en-US" dirty="0"/>
              <a:t>undefined= </a:t>
            </a:r>
            <a:r>
              <a:rPr lang="en-US" dirty="0" err="1"/>
              <a:t>niet</a:t>
            </a:r>
            <a:r>
              <a:rPr lang="en-US" dirty="0"/>
              <a:t> </a:t>
            </a:r>
            <a:r>
              <a:rPr lang="en-US" dirty="0" err="1"/>
              <a:t>geinitializeerd</a:t>
            </a:r>
            <a:r>
              <a:rPr lang="en-US" dirty="0"/>
              <a:t>.</a:t>
            </a:r>
          </a:p>
        </p:txBody>
      </p:sp>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85" name="Shape 185"/>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14" name="Shape 3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3774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dirty="0"/>
          </a:p>
        </p:txBody>
      </p:sp>
      <p:sp>
        <p:nvSpPr>
          <p:cNvPr id="191" name="Shape 1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97" name="Shape 1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Shape 2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en-US"/>
              <a:t>== Coercion: cast gelijk de datatypes.</a:t>
            </a:r>
          </a:p>
          <a:p>
            <a:pPr lvl="0">
              <a:spcBef>
                <a:spcPts val="0"/>
              </a:spcBef>
              <a:buNone/>
            </a:pPr>
            <a:r>
              <a:rPr lang="en-US"/>
              <a:t>===</a:t>
            </a:r>
          </a:p>
          <a:p>
            <a:pPr lvl="0">
              <a:spcBef>
                <a:spcPts val="0"/>
              </a:spcBef>
              <a:buNone/>
            </a:pPr>
            <a:endParaRPr/>
          </a:p>
        </p:txBody>
      </p:sp>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20" name="Shape 220"/>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27" name="Shape 2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14" name="Shape 3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2215310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u="none" strike="noStrike" kern="1200" cap="none" dirty="0" smtClean="0">
                <a:solidFill>
                  <a:schemeClr val="tx1"/>
                </a:solidFill>
                <a:effectLst/>
                <a:latin typeface="Helvetica Neue"/>
                <a:ea typeface="Helvetica Neue"/>
                <a:cs typeface="Helvetica Neue"/>
                <a:sym typeface="Helvetica Neue"/>
              </a:rPr>
              <a:t>If you see something which looks like a variable name, but has parentheses — </a:t>
            </a:r>
            <a:r>
              <a:rPr lang="en-US" dirty="0" smtClean="0"/>
              <a:t>()</a:t>
            </a:r>
            <a:r>
              <a:rPr lang="en-US" sz="2200" b="0" i="0" u="none" strike="noStrike" kern="1200" cap="none" dirty="0" smtClean="0">
                <a:solidFill>
                  <a:schemeClr val="tx1"/>
                </a:solidFill>
                <a:effectLst/>
                <a:latin typeface="Helvetica Neue"/>
                <a:ea typeface="Helvetica Neue"/>
                <a:cs typeface="Helvetica Neue"/>
                <a:sym typeface="Helvetica Neue"/>
              </a:rPr>
              <a:t> — after it, it is likely a function.</a:t>
            </a:r>
            <a:endParaRPr lang="en-US" dirty="0"/>
          </a:p>
        </p:txBody>
      </p:sp>
    </p:spTree>
    <p:extLst>
      <p:ext uri="{BB962C8B-B14F-4D97-AF65-F5344CB8AC3E}">
        <p14:creationId xmlns:p14="http://schemas.microsoft.com/office/powerpoint/2010/main" val="5989602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200" b="1" i="0" u="none" strike="noStrike" kern="1200" cap="none" dirty="0" smtClean="0">
                <a:solidFill>
                  <a:schemeClr val="tx1"/>
                </a:solidFill>
                <a:effectLst/>
                <a:latin typeface="Helvetica Neue"/>
                <a:ea typeface="Helvetica Neue"/>
                <a:cs typeface="Helvetica Neue"/>
                <a:sym typeface="Helvetica Neue"/>
              </a:rPr>
              <a:t>Note</a:t>
            </a:r>
            <a:r>
              <a:rPr lang="en-US" sz="2200" b="0" i="0" u="none" strike="noStrike" kern="1200" cap="none" dirty="0" smtClean="0">
                <a:solidFill>
                  <a:schemeClr val="tx1"/>
                </a:solidFill>
                <a:effectLst/>
                <a:latin typeface="Helvetica Neue"/>
                <a:ea typeface="Helvetica Neue"/>
                <a:cs typeface="Helvetica Neue"/>
                <a:sym typeface="Helvetica Neue"/>
              </a:rPr>
              <a:t>: The </a:t>
            </a:r>
            <a:r>
              <a:rPr lang="en-US" sz="2200" b="0" i="0" u="none" strike="noStrike" kern="1200" cap="none" dirty="0" smtClean="0">
                <a:solidFill>
                  <a:schemeClr val="tx1"/>
                </a:solidFill>
                <a:effectLst/>
                <a:latin typeface="Helvetica Neue"/>
                <a:ea typeface="Helvetica Neue"/>
                <a:cs typeface="Helvetica Neue"/>
                <a:sym typeface="Helvetica Neue"/>
                <a:hlinkClick r:id="rId3"/>
              </a:rPr>
              <a:t>return</a:t>
            </a:r>
            <a:r>
              <a:rPr lang="en-US" sz="2200" b="0" i="0" u="none" strike="noStrike" kern="1200" cap="none" dirty="0" smtClean="0">
                <a:solidFill>
                  <a:schemeClr val="tx1"/>
                </a:solidFill>
                <a:effectLst/>
                <a:latin typeface="Helvetica Neue"/>
                <a:ea typeface="Helvetica Neue"/>
                <a:cs typeface="Helvetica Neue"/>
                <a:sym typeface="Helvetica Neue"/>
              </a:rPr>
              <a:t> statement tells the browser to return the </a:t>
            </a:r>
            <a:r>
              <a:rPr lang="en-US" dirty="0" smtClean="0"/>
              <a:t>result</a:t>
            </a:r>
            <a:r>
              <a:rPr lang="en-US" sz="2200" b="0" i="0" u="none" strike="noStrike" kern="1200" cap="none" dirty="0" smtClean="0">
                <a:solidFill>
                  <a:schemeClr val="tx1"/>
                </a:solidFill>
                <a:effectLst/>
                <a:latin typeface="Helvetica Neue"/>
                <a:ea typeface="Helvetica Neue"/>
                <a:cs typeface="Helvetica Neue"/>
                <a:sym typeface="Helvetica Neue"/>
              </a:rPr>
              <a:t> variable out of the function so it is available to use. </a:t>
            </a:r>
          </a:p>
          <a:p>
            <a:r>
              <a:rPr lang="en-US" sz="2200" b="0" i="0" u="none" strike="noStrike" kern="1200" cap="none" dirty="0" smtClean="0">
                <a:solidFill>
                  <a:schemeClr val="tx1"/>
                </a:solidFill>
                <a:effectLst/>
                <a:latin typeface="Helvetica Neue"/>
                <a:ea typeface="Helvetica Neue"/>
                <a:cs typeface="Helvetica Neue"/>
                <a:sym typeface="Helvetica Neue"/>
              </a:rPr>
              <a:t>This is necessary because variables defined inside functions are only available inside those functions. </a:t>
            </a:r>
          </a:p>
          <a:p>
            <a:r>
              <a:rPr lang="en-US" sz="2200" b="0" i="0" u="none" strike="noStrike" kern="1200" cap="none" dirty="0" smtClean="0">
                <a:solidFill>
                  <a:schemeClr val="tx1"/>
                </a:solidFill>
                <a:effectLst/>
                <a:latin typeface="Helvetica Neue"/>
                <a:ea typeface="Helvetica Neue"/>
                <a:cs typeface="Helvetica Neue"/>
                <a:sym typeface="Helvetica Neue"/>
              </a:rPr>
              <a:t>This is called variable </a:t>
            </a:r>
            <a:r>
              <a:rPr lang="en-US" sz="2200" b="0" i="0" u="none" strike="noStrike" kern="1200" cap="none" dirty="0" smtClean="0">
                <a:solidFill>
                  <a:schemeClr val="tx1"/>
                </a:solidFill>
                <a:effectLst/>
                <a:latin typeface="Helvetica Neue"/>
                <a:ea typeface="Helvetica Neue"/>
                <a:cs typeface="Helvetica Neue"/>
                <a:sym typeface="Helvetica Neue"/>
                <a:hlinkClick r:id="rId4" tooltip="scoping: The current context of execution. The context in which values and expressions are &quot;visible,&quot; or can be referenced. If a variable or other expression is not &quot;in the current scope,&quot; then it is unavailable for use. Scopes can also be layered in a hierarchy, so that child scopes have access to parent scopes, but not vice versa."/>
              </a:rPr>
              <a:t>scoping</a:t>
            </a:r>
            <a:r>
              <a:rPr lang="en-US" sz="2200" b="0" i="0" u="none" strike="noStrike" kern="1200" cap="none" dirty="0" smtClean="0">
                <a:solidFill>
                  <a:schemeClr val="tx1"/>
                </a:solidFill>
                <a:effectLst/>
                <a:latin typeface="Helvetica Neue"/>
                <a:ea typeface="Helvetica Neue"/>
                <a:cs typeface="Helvetica Neue"/>
                <a:sym typeface="Helvetica Neue"/>
              </a:rPr>
              <a:t>.</a:t>
            </a:r>
            <a:endParaRPr lang="en-US" dirty="0"/>
          </a:p>
        </p:txBody>
      </p:sp>
    </p:spTree>
    <p:extLst>
      <p:ext uri="{BB962C8B-B14F-4D97-AF65-F5344CB8AC3E}">
        <p14:creationId xmlns:p14="http://schemas.microsoft.com/office/powerpoint/2010/main" val="15780551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66" name="Shape 1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527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Shape 318"/>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36473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u="none" strike="noStrike" kern="1200" cap="none" dirty="0" smtClean="0">
                <a:solidFill>
                  <a:schemeClr val="tx1"/>
                </a:solidFill>
                <a:effectLst/>
                <a:latin typeface="Helvetica Neue"/>
                <a:ea typeface="Helvetica Neue"/>
                <a:cs typeface="Helvetica Neue"/>
                <a:sym typeface="Helvetica Neue"/>
              </a:rPr>
              <a:t>You store a reference to your </a:t>
            </a:r>
            <a:r>
              <a:rPr lang="en-US" sz="2200" b="0" i="0" u="none" strike="noStrike" kern="1200" cap="none" dirty="0" smtClean="0">
                <a:solidFill>
                  <a:schemeClr val="tx1"/>
                </a:solidFill>
                <a:effectLst/>
                <a:latin typeface="Helvetica Neue"/>
                <a:ea typeface="Helvetica Neue"/>
                <a:cs typeface="Helvetica Neue"/>
                <a:sym typeface="Helvetica Neue"/>
                <a:hlinkClick r:id="rId3" tooltip="The HTML &lt;img&gt; element embeds an image into the document."/>
              </a:rPr>
              <a:t>&lt;img&gt;</a:t>
            </a:r>
            <a:r>
              <a:rPr lang="en-US" sz="2200" b="0" i="0" u="none" strike="noStrike" kern="1200" cap="none" dirty="0" smtClean="0">
                <a:solidFill>
                  <a:schemeClr val="tx1"/>
                </a:solidFill>
                <a:effectLst/>
                <a:latin typeface="Helvetica Neue"/>
                <a:ea typeface="Helvetica Neue"/>
                <a:cs typeface="Helvetica Neue"/>
                <a:sym typeface="Helvetica Neue"/>
              </a:rPr>
              <a:t> element in the </a:t>
            </a:r>
            <a:r>
              <a:rPr lang="en-US" sz="2200" b="0" i="0" u="none" strike="noStrike" kern="1200" cap="none" dirty="0" err="1" smtClean="0">
                <a:solidFill>
                  <a:schemeClr val="tx1"/>
                </a:solidFill>
                <a:effectLst/>
                <a:latin typeface="Helvetica Neue"/>
                <a:ea typeface="Helvetica Neue"/>
                <a:cs typeface="Helvetica Neue"/>
                <a:sym typeface="Helvetica Neue"/>
              </a:rPr>
              <a:t>myImage</a:t>
            </a:r>
            <a:r>
              <a:rPr lang="en-US" sz="2200" b="0" i="0" u="none" strike="noStrike" kern="1200" cap="none" dirty="0" smtClean="0">
                <a:solidFill>
                  <a:schemeClr val="tx1"/>
                </a:solidFill>
                <a:effectLst/>
                <a:latin typeface="Helvetica Neue"/>
                <a:ea typeface="Helvetica Neue"/>
                <a:cs typeface="Helvetica Neue"/>
                <a:sym typeface="Helvetica Neue"/>
              </a:rPr>
              <a:t> variable. Next, you make this variable's </a:t>
            </a:r>
            <a:r>
              <a:rPr lang="en-US" sz="2200" b="0" i="0" u="none" strike="noStrike" kern="1200" cap="none" dirty="0" err="1" smtClean="0">
                <a:solidFill>
                  <a:schemeClr val="tx1"/>
                </a:solidFill>
                <a:effectLst/>
                <a:latin typeface="Helvetica Neue"/>
                <a:ea typeface="Helvetica Neue"/>
                <a:cs typeface="Helvetica Neue"/>
                <a:sym typeface="Helvetica Neue"/>
              </a:rPr>
              <a:t>onclick</a:t>
            </a:r>
            <a:r>
              <a:rPr lang="en-US" sz="2200" b="0" i="0" u="none" strike="noStrike" kern="1200" cap="none" dirty="0" smtClean="0">
                <a:solidFill>
                  <a:schemeClr val="tx1"/>
                </a:solidFill>
                <a:effectLst/>
                <a:latin typeface="Helvetica Neue"/>
                <a:ea typeface="Helvetica Neue"/>
                <a:cs typeface="Helvetica Neue"/>
                <a:sym typeface="Helvetica Neue"/>
              </a:rPr>
              <a:t> event handler property equal to a function with no name (an "anonymous" function). Now, every time this element is clicked:</a:t>
            </a:r>
          </a:p>
          <a:p>
            <a:r>
              <a:rPr lang="en-US" sz="2200" b="0" i="0" u="none" strike="noStrike" kern="1200" cap="none" dirty="0" smtClean="0">
                <a:solidFill>
                  <a:schemeClr val="tx1"/>
                </a:solidFill>
                <a:effectLst/>
                <a:latin typeface="Helvetica Neue"/>
                <a:ea typeface="Helvetica Neue"/>
                <a:cs typeface="Helvetica Neue"/>
                <a:sym typeface="Helvetica Neue"/>
              </a:rPr>
              <a:t/>
            </a:r>
            <a:br>
              <a:rPr lang="en-US" sz="2200" b="0" i="0" u="none" strike="noStrike" kern="1200" cap="none" dirty="0" smtClean="0">
                <a:solidFill>
                  <a:schemeClr val="tx1"/>
                </a:solidFill>
                <a:effectLst/>
                <a:latin typeface="Helvetica Neue"/>
                <a:ea typeface="Helvetica Neue"/>
                <a:cs typeface="Helvetica Neue"/>
                <a:sym typeface="Helvetica Neue"/>
              </a:rPr>
            </a:br>
            <a:endParaRPr lang="en-US" sz="2200" b="0" i="0" u="none" strike="noStrike" kern="1200" cap="none" dirty="0" smtClean="0">
              <a:solidFill>
                <a:schemeClr val="tx1"/>
              </a:solidFill>
              <a:effectLst/>
              <a:latin typeface="Helvetica Neue"/>
              <a:ea typeface="Helvetica Neue"/>
              <a:cs typeface="Helvetica Neue"/>
              <a:sym typeface="Helvetica Neue"/>
            </a:endParaRPr>
          </a:p>
          <a:p>
            <a:endParaRPr lang="en-US" dirty="0"/>
          </a:p>
        </p:txBody>
      </p:sp>
    </p:spTree>
    <p:extLst>
      <p:ext uri="{BB962C8B-B14F-4D97-AF65-F5344CB8AC3E}">
        <p14:creationId xmlns:p14="http://schemas.microsoft.com/office/powerpoint/2010/main" val="4412953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33" name="Shape 2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Shape 25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56" name="Shape 256"/>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61" name="Shape 261"/>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75" name="Shape 75"/>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67" name="Shape 267"/>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Shape 277"/>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78" name="Shape 278"/>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90" name="Shape 2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96" name="Shape 2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r>
              <a:rPr lang="nl-NL" dirty="0" smtClean="0"/>
              <a:t>PARSE:</a:t>
            </a:r>
          </a:p>
          <a:p>
            <a:r>
              <a:rPr lang="nl-NL" sz="2200" b="0" i="0" u="none" strike="noStrike" kern="1200" cap="none" dirty="0" err="1" smtClean="0">
                <a:solidFill>
                  <a:schemeClr val="tx1"/>
                </a:solidFill>
                <a:effectLst/>
                <a:latin typeface="Helvetica Neue"/>
                <a:ea typeface="Helvetica Neue"/>
                <a:cs typeface="Helvetica Neue"/>
                <a:sym typeface="Helvetica Neue"/>
              </a:rPr>
              <a:t>When</a:t>
            </a:r>
            <a:r>
              <a:rPr lang="nl-NL" sz="2200" b="0" i="0" u="none" strike="noStrike" kern="1200" cap="none" dirty="0" smtClean="0">
                <a:solidFill>
                  <a:schemeClr val="tx1"/>
                </a:solidFill>
                <a:effectLst/>
                <a:latin typeface="Helvetica Neue"/>
                <a:ea typeface="Helvetica Neue"/>
                <a:cs typeface="Helvetica Neue"/>
                <a:sym typeface="Helvetica Neue"/>
              </a:rPr>
              <a:t> </a:t>
            </a:r>
            <a:r>
              <a:rPr lang="nl-NL" sz="2200" b="0" i="0" u="none" strike="noStrike" kern="1200" cap="none" dirty="0" err="1" smtClean="0">
                <a:solidFill>
                  <a:schemeClr val="tx1"/>
                </a:solidFill>
                <a:effectLst/>
                <a:latin typeface="Helvetica Neue"/>
                <a:ea typeface="Helvetica Neue"/>
                <a:cs typeface="Helvetica Neue"/>
                <a:sym typeface="Helvetica Neue"/>
              </a:rPr>
              <a:t>receiving</a:t>
            </a:r>
            <a:r>
              <a:rPr lang="nl-NL" sz="2200" b="0" i="0" u="none" strike="noStrike" kern="1200" cap="none" dirty="0" smtClean="0">
                <a:solidFill>
                  <a:schemeClr val="tx1"/>
                </a:solidFill>
                <a:effectLst/>
                <a:latin typeface="Helvetica Neue"/>
                <a:ea typeface="Helvetica Neue"/>
                <a:cs typeface="Helvetica Neue"/>
                <a:sym typeface="Helvetica Neue"/>
              </a:rPr>
              <a:t> data </a:t>
            </a:r>
            <a:r>
              <a:rPr lang="nl-NL" sz="2200" b="0" i="0" u="none" strike="noStrike" kern="1200" cap="none" dirty="0" err="1" smtClean="0">
                <a:solidFill>
                  <a:schemeClr val="tx1"/>
                </a:solidFill>
                <a:effectLst/>
                <a:latin typeface="Helvetica Neue"/>
                <a:ea typeface="Helvetica Neue"/>
                <a:cs typeface="Helvetica Neue"/>
                <a:sym typeface="Helvetica Neue"/>
              </a:rPr>
              <a:t>from</a:t>
            </a:r>
            <a:r>
              <a:rPr lang="nl-NL" sz="2200" b="0" i="0" u="none" strike="noStrike" kern="1200" cap="none" dirty="0" smtClean="0">
                <a:solidFill>
                  <a:schemeClr val="tx1"/>
                </a:solidFill>
                <a:effectLst/>
                <a:latin typeface="Helvetica Neue"/>
                <a:ea typeface="Helvetica Neue"/>
                <a:cs typeface="Helvetica Neue"/>
                <a:sym typeface="Helvetica Neue"/>
              </a:rPr>
              <a:t> a web server, </a:t>
            </a:r>
            <a:r>
              <a:rPr lang="nl-NL" sz="2200" b="0" i="0" u="none" strike="noStrike" kern="1200" cap="none" dirty="0" err="1" smtClean="0">
                <a:solidFill>
                  <a:schemeClr val="tx1"/>
                </a:solidFill>
                <a:effectLst/>
                <a:latin typeface="Helvetica Neue"/>
                <a:ea typeface="Helvetica Neue"/>
                <a:cs typeface="Helvetica Neue"/>
                <a:sym typeface="Helvetica Neue"/>
              </a:rPr>
              <a:t>the</a:t>
            </a:r>
            <a:r>
              <a:rPr lang="nl-NL" sz="2200" b="0" i="0" u="none" strike="noStrike" kern="1200" cap="none" dirty="0" smtClean="0">
                <a:solidFill>
                  <a:schemeClr val="tx1"/>
                </a:solidFill>
                <a:effectLst/>
                <a:latin typeface="Helvetica Neue"/>
                <a:ea typeface="Helvetica Neue"/>
                <a:cs typeface="Helvetica Neue"/>
                <a:sym typeface="Helvetica Neue"/>
              </a:rPr>
              <a:t> data is </a:t>
            </a:r>
            <a:r>
              <a:rPr lang="nl-NL" sz="2200" b="0" i="0" u="none" strike="noStrike" kern="1200" cap="none" dirty="0" err="1" smtClean="0">
                <a:solidFill>
                  <a:schemeClr val="tx1"/>
                </a:solidFill>
                <a:effectLst/>
                <a:latin typeface="Helvetica Neue"/>
                <a:ea typeface="Helvetica Neue"/>
                <a:cs typeface="Helvetica Neue"/>
                <a:sym typeface="Helvetica Neue"/>
              </a:rPr>
              <a:t>always</a:t>
            </a:r>
            <a:r>
              <a:rPr lang="nl-NL" sz="2200" b="0" i="0" u="none" strike="noStrike" kern="1200" cap="none" dirty="0" smtClean="0">
                <a:solidFill>
                  <a:schemeClr val="tx1"/>
                </a:solidFill>
                <a:effectLst/>
                <a:latin typeface="Helvetica Neue"/>
                <a:ea typeface="Helvetica Neue"/>
                <a:cs typeface="Helvetica Neue"/>
                <a:sym typeface="Helvetica Neue"/>
              </a:rPr>
              <a:t> a string.</a:t>
            </a:r>
          </a:p>
          <a:p>
            <a:r>
              <a:rPr lang="nl-NL" sz="2200" b="0" i="0" u="none" strike="noStrike" kern="1200" cap="none" dirty="0" err="1" smtClean="0">
                <a:solidFill>
                  <a:schemeClr val="tx1"/>
                </a:solidFill>
                <a:effectLst/>
                <a:latin typeface="Helvetica Neue"/>
                <a:ea typeface="Helvetica Neue"/>
                <a:cs typeface="Helvetica Neue"/>
                <a:sym typeface="Helvetica Neue"/>
              </a:rPr>
              <a:t>Parse</a:t>
            </a:r>
            <a:r>
              <a:rPr lang="nl-NL" sz="2200" b="0" i="0" u="none" strike="noStrike" kern="1200" cap="none" dirty="0" smtClean="0">
                <a:solidFill>
                  <a:schemeClr val="tx1"/>
                </a:solidFill>
                <a:effectLst/>
                <a:latin typeface="Helvetica Neue"/>
                <a:ea typeface="Helvetica Neue"/>
                <a:cs typeface="Helvetica Neue"/>
                <a:sym typeface="Helvetica Neue"/>
              </a:rPr>
              <a:t> </a:t>
            </a:r>
            <a:r>
              <a:rPr lang="nl-NL" sz="2200" b="0" i="0" u="none" strike="noStrike" kern="1200" cap="none" dirty="0" err="1" smtClean="0">
                <a:solidFill>
                  <a:schemeClr val="tx1"/>
                </a:solidFill>
                <a:effectLst/>
                <a:latin typeface="Helvetica Neue"/>
                <a:ea typeface="Helvetica Neue"/>
                <a:cs typeface="Helvetica Neue"/>
                <a:sym typeface="Helvetica Neue"/>
              </a:rPr>
              <a:t>the</a:t>
            </a:r>
            <a:r>
              <a:rPr lang="nl-NL" sz="2200" b="0" i="0" u="none" strike="noStrike" kern="1200" cap="none" dirty="0" smtClean="0">
                <a:solidFill>
                  <a:schemeClr val="tx1"/>
                </a:solidFill>
                <a:effectLst/>
                <a:latin typeface="Helvetica Neue"/>
                <a:ea typeface="Helvetica Neue"/>
                <a:cs typeface="Helvetica Neue"/>
                <a:sym typeface="Helvetica Neue"/>
              </a:rPr>
              <a:t> data </a:t>
            </a:r>
            <a:r>
              <a:rPr lang="nl-NL" sz="2200" b="0" i="0" u="none" strike="noStrike" kern="1200" cap="none" dirty="0" err="1" smtClean="0">
                <a:solidFill>
                  <a:schemeClr val="tx1"/>
                </a:solidFill>
                <a:effectLst/>
                <a:latin typeface="Helvetica Neue"/>
                <a:ea typeface="Helvetica Neue"/>
                <a:cs typeface="Helvetica Neue"/>
                <a:sym typeface="Helvetica Neue"/>
              </a:rPr>
              <a:t>with</a:t>
            </a:r>
            <a:r>
              <a:rPr lang="nl-NL" sz="2200" b="0" i="0" u="none" strike="noStrike" kern="1200" cap="none" dirty="0" smtClean="0">
                <a:solidFill>
                  <a:schemeClr val="tx1"/>
                </a:solidFill>
                <a:effectLst/>
                <a:latin typeface="Helvetica Neue"/>
                <a:ea typeface="Helvetica Neue"/>
                <a:cs typeface="Helvetica Neue"/>
                <a:sym typeface="Helvetica Neue"/>
              </a:rPr>
              <a:t> </a:t>
            </a:r>
            <a:r>
              <a:rPr lang="nl-NL" sz="2200" b="0" i="0" u="none" strike="noStrike" kern="1200" cap="none" dirty="0" err="1" smtClean="0">
                <a:solidFill>
                  <a:schemeClr val="tx1"/>
                </a:solidFill>
                <a:effectLst/>
                <a:latin typeface="Helvetica Neue"/>
                <a:ea typeface="Helvetica Neue"/>
                <a:cs typeface="Helvetica Neue"/>
                <a:sym typeface="Helvetica Neue"/>
              </a:rPr>
              <a:t>JSON.parse</a:t>
            </a:r>
            <a:r>
              <a:rPr lang="nl-NL" sz="2200" b="0" i="0" u="none" strike="noStrike" kern="1200" cap="none" dirty="0" smtClean="0">
                <a:solidFill>
                  <a:schemeClr val="tx1"/>
                </a:solidFill>
                <a:effectLst/>
                <a:latin typeface="Helvetica Neue"/>
                <a:ea typeface="Helvetica Neue"/>
                <a:cs typeface="Helvetica Neue"/>
                <a:sym typeface="Helvetica Neue"/>
              </a:rPr>
              <a:t>(), </a:t>
            </a:r>
            <a:r>
              <a:rPr lang="nl-NL" sz="2200" b="0" i="0" u="none" strike="noStrike" kern="1200" cap="none" dirty="0" err="1" smtClean="0">
                <a:solidFill>
                  <a:schemeClr val="tx1"/>
                </a:solidFill>
                <a:effectLst/>
                <a:latin typeface="Helvetica Neue"/>
                <a:ea typeface="Helvetica Neue"/>
                <a:cs typeface="Helvetica Neue"/>
                <a:sym typeface="Helvetica Neue"/>
              </a:rPr>
              <a:t>and</a:t>
            </a:r>
            <a:r>
              <a:rPr lang="nl-NL" sz="2200" b="0" i="0" u="none" strike="noStrike" kern="1200" cap="none" dirty="0" smtClean="0">
                <a:solidFill>
                  <a:schemeClr val="tx1"/>
                </a:solidFill>
                <a:effectLst/>
                <a:latin typeface="Helvetica Neue"/>
                <a:ea typeface="Helvetica Neue"/>
                <a:cs typeface="Helvetica Neue"/>
                <a:sym typeface="Helvetica Neue"/>
              </a:rPr>
              <a:t> </a:t>
            </a:r>
            <a:r>
              <a:rPr lang="nl-NL" sz="2200" b="0" i="0" u="none" strike="noStrike" kern="1200" cap="none" dirty="0" err="1" smtClean="0">
                <a:solidFill>
                  <a:schemeClr val="tx1"/>
                </a:solidFill>
                <a:effectLst/>
                <a:latin typeface="Helvetica Neue"/>
                <a:ea typeface="Helvetica Neue"/>
                <a:cs typeface="Helvetica Neue"/>
                <a:sym typeface="Helvetica Neue"/>
              </a:rPr>
              <a:t>the</a:t>
            </a:r>
            <a:r>
              <a:rPr lang="nl-NL" sz="2200" b="0" i="0" u="none" strike="noStrike" kern="1200" cap="none" dirty="0" smtClean="0">
                <a:solidFill>
                  <a:schemeClr val="tx1"/>
                </a:solidFill>
                <a:effectLst/>
                <a:latin typeface="Helvetica Neue"/>
                <a:ea typeface="Helvetica Neue"/>
                <a:cs typeface="Helvetica Neue"/>
                <a:sym typeface="Helvetica Neue"/>
              </a:rPr>
              <a:t> data </a:t>
            </a:r>
            <a:r>
              <a:rPr lang="nl-NL" sz="2200" b="0" i="0" u="none" strike="noStrike" kern="1200" cap="none" dirty="0" err="1" smtClean="0">
                <a:solidFill>
                  <a:schemeClr val="tx1"/>
                </a:solidFill>
                <a:effectLst/>
                <a:latin typeface="Helvetica Neue"/>
                <a:ea typeface="Helvetica Neue"/>
                <a:cs typeface="Helvetica Neue"/>
                <a:sym typeface="Helvetica Neue"/>
              </a:rPr>
              <a:t>becomes</a:t>
            </a:r>
            <a:r>
              <a:rPr lang="nl-NL" sz="2200" b="0" i="0" u="none" strike="noStrike" kern="1200" cap="none" dirty="0" smtClean="0">
                <a:solidFill>
                  <a:schemeClr val="tx1"/>
                </a:solidFill>
                <a:effectLst/>
                <a:latin typeface="Helvetica Neue"/>
                <a:ea typeface="Helvetica Neue"/>
                <a:cs typeface="Helvetica Neue"/>
                <a:sym typeface="Helvetica Neue"/>
              </a:rPr>
              <a:t> a </a:t>
            </a:r>
            <a:r>
              <a:rPr lang="nl-NL" sz="2200" b="0" i="0" u="none" strike="noStrike" kern="1200" cap="none" dirty="0" err="1" smtClean="0">
                <a:solidFill>
                  <a:schemeClr val="tx1"/>
                </a:solidFill>
                <a:effectLst/>
                <a:latin typeface="Helvetica Neue"/>
                <a:ea typeface="Helvetica Neue"/>
                <a:cs typeface="Helvetica Neue"/>
                <a:sym typeface="Helvetica Neue"/>
              </a:rPr>
              <a:t>JavaScript</a:t>
            </a:r>
            <a:r>
              <a:rPr lang="nl-NL" sz="2200" b="0" i="0" u="none" strike="noStrike" kern="1200" cap="none" dirty="0" smtClean="0">
                <a:solidFill>
                  <a:schemeClr val="tx1"/>
                </a:solidFill>
                <a:effectLst/>
                <a:latin typeface="Helvetica Neue"/>
                <a:ea typeface="Helvetica Neue"/>
                <a:cs typeface="Helvetica Neue"/>
                <a:sym typeface="Helvetica Neue"/>
              </a:rPr>
              <a:t> object.</a:t>
            </a:r>
          </a:p>
          <a:p>
            <a:pPr lvl="0">
              <a:spcBef>
                <a:spcPts val="0"/>
              </a:spcBef>
              <a:buNone/>
            </a:pPr>
            <a:endParaRPr lang="nl-NL" dirty="0" smtClean="0"/>
          </a:p>
          <a:p>
            <a:pPr lvl="0">
              <a:spcBef>
                <a:spcPts val="0"/>
              </a:spcBef>
              <a:buNone/>
            </a:pPr>
            <a:r>
              <a:rPr lang="nl-NL" dirty="0" smtClean="0"/>
              <a:t>STRINGIFY:</a:t>
            </a:r>
          </a:p>
          <a:p>
            <a:r>
              <a:rPr lang="nl-NL" sz="2200" b="0" i="0" u="none" strike="noStrike" kern="1200" cap="none" dirty="0" err="1" smtClean="0">
                <a:solidFill>
                  <a:schemeClr val="tx1"/>
                </a:solidFill>
                <a:effectLst/>
                <a:latin typeface="Helvetica Neue"/>
                <a:ea typeface="Helvetica Neue"/>
                <a:cs typeface="Helvetica Neue"/>
                <a:sym typeface="Helvetica Neue"/>
              </a:rPr>
              <a:t>When</a:t>
            </a:r>
            <a:r>
              <a:rPr lang="nl-NL" sz="2200" b="0" i="0" u="none" strike="noStrike" kern="1200" cap="none" dirty="0" smtClean="0">
                <a:solidFill>
                  <a:schemeClr val="tx1"/>
                </a:solidFill>
                <a:effectLst/>
                <a:latin typeface="Helvetica Neue"/>
                <a:ea typeface="Helvetica Neue"/>
                <a:cs typeface="Helvetica Neue"/>
                <a:sym typeface="Helvetica Neue"/>
              </a:rPr>
              <a:t> </a:t>
            </a:r>
            <a:r>
              <a:rPr lang="nl-NL" sz="2200" b="0" i="0" u="none" strike="noStrike" kern="1200" cap="none" dirty="0" err="1" smtClean="0">
                <a:solidFill>
                  <a:schemeClr val="tx1"/>
                </a:solidFill>
                <a:effectLst/>
                <a:latin typeface="Helvetica Neue"/>
                <a:ea typeface="Helvetica Neue"/>
                <a:cs typeface="Helvetica Neue"/>
                <a:sym typeface="Helvetica Neue"/>
              </a:rPr>
              <a:t>sending</a:t>
            </a:r>
            <a:r>
              <a:rPr lang="nl-NL" sz="2200" b="0" i="0" u="none" strike="noStrike" kern="1200" cap="none" dirty="0" smtClean="0">
                <a:solidFill>
                  <a:schemeClr val="tx1"/>
                </a:solidFill>
                <a:effectLst/>
                <a:latin typeface="Helvetica Neue"/>
                <a:ea typeface="Helvetica Neue"/>
                <a:cs typeface="Helvetica Neue"/>
                <a:sym typeface="Helvetica Neue"/>
              </a:rPr>
              <a:t> data </a:t>
            </a:r>
            <a:r>
              <a:rPr lang="nl-NL" sz="2200" b="0" i="0" u="none" strike="noStrike" kern="1200" cap="none" dirty="0" err="1" smtClean="0">
                <a:solidFill>
                  <a:schemeClr val="tx1"/>
                </a:solidFill>
                <a:effectLst/>
                <a:latin typeface="Helvetica Neue"/>
                <a:ea typeface="Helvetica Neue"/>
                <a:cs typeface="Helvetica Neue"/>
                <a:sym typeface="Helvetica Neue"/>
              </a:rPr>
              <a:t>to</a:t>
            </a:r>
            <a:r>
              <a:rPr lang="nl-NL" sz="2200" b="0" i="0" u="none" strike="noStrike" kern="1200" cap="none" dirty="0" smtClean="0">
                <a:solidFill>
                  <a:schemeClr val="tx1"/>
                </a:solidFill>
                <a:effectLst/>
                <a:latin typeface="Helvetica Neue"/>
                <a:ea typeface="Helvetica Neue"/>
                <a:cs typeface="Helvetica Neue"/>
                <a:sym typeface="Helvetica Neue"/>
              </a:rPr>
              <a:t> a web server, </a:t>
            </a:r>
            <a:r>
              <a:rPr lang="nl-NL" sz="2200" b="0" i="0" u="none" strike="noStrike" kern="1200" cap="none" dirty="0" err="1" smtClean="0">
                <a:solidFill>
                  <a:schemeClr val="tx1"/>
                </a:solidFill>
                <a:effectLst/>
                <a:latin typeface="Helvetica Neue"/>
                <a:ea typeface="Helvetica Neue"/>
                <a:cs typeface="Helvetica Neue"/>
                <a:sym typeface="Helvetica Neue"/>
              </a:rPr>
              <a:t>the</a:t>
            </a:r>
            <a:r>
              <a:rPr lang="nl-NL" sz="2200" b="0" i="0" u="none" strike="noStrike" kern="1200" cap="none" dirty="0" smtClean="0">
                <a:solidFill>
                  <a:schemeClr val="tx1"/>
                </a:solidFill>
                <a:effectLst/>
                <a:latin typeface="Helvetica Neue"/>
                <a:ea typeface="Helvetica Neue"/>
                <a:cs typeface="Helvetica Neue"/>
                <a:sym typeface="Helvetica Neue"/>
              </a:rPr>
              <a:t> data has </a:t>
            </a:r>
            <a:r>
              <a:rPr lang="nl-NL" sz="2200" b="0" i="0" u="none" strike="noStrike" kern="1200" cap="none" dirty="0" err="1" smtClean="0">
                <a:solidFill>
                  <a:schemeClr val="tx1"/>
                </a:solidFill>
                <a:effectLst/>
                <a:latin typeface="Helvetica Neue"/>
                <a:ea typeface="Helvetica Neue"/>
                <a:cs typeface="Helvetica Neue"/>
                <a:sym typeface="Helvetica Neue"/>
              </a:rPr>
              <a:t>to</a:t>
            </a:r>
            <a:r>
              <a:rPr lang="nl-NL" sz="2200" b="0" i="0" u="none" strike="noStrike" kern="1200" cap="none" dirty="0" smtClean="0">
                <a:solidFill>
                  <a:schemeClr val="tx1"/>
                </a:solidFill>
                <a:effectLst/>
                <a:latin typeface="Helvetica Neue"/>
                <a:ea typeface="Helvetica Neue"/>
                <a:cs typeface="Helvetica Neue"/>
                <a:sym typeface="Helvetica Neue"/>
              </a:rPr>
              <a:t> </a:t>
            </a:r>
            <a:r>
              <a:rPr lang="nl-NL" sz="2200" b="0" i="0" u="none" strike="noStrike" kern="1200" cap="none" dirty="0" err="1" smtClean="0">
                <a:solidFill>
                  <a:schemeClr val="tx1"/>
                </a:solidFill>
                <a:effectLst/>
                <a:latin typeface="Helvetica Neue"/>
                <a:ea typeface="Helvetica Neue"/>
                <a:cs typeface="Helvetica Neue"/>
                <a:sym typeface="Helvetica Neue"/>
              </a:rPr>
              <a:t>be</a:t>
            </a:r>
            <a:r>
              <a:rPr lang="nl-NL" sz="2200" b="0" i="0" u="none" strike="noStrike" kern="1200" cap="none" dirty="0" smtClean="0">
                <a:solidFill>
                  <a:schemeClr val="tx1"/>
                </a:solidFill>
                <a:effectLst/>
                <a:latin typeface="Helvetica Neue"/>
                <a:ea typeface="Helvetica Neue"/>
                <a:cs typeface="Helvetica Neue"/>
                <a:sym typeface="Helvetica Neue"/>
              </a:rPr>
              <a:t> a string.</a:t>
            </a:r>
          </a:p>
          <a:p>
            <a:r>
              <a:rPr lang="nl-NL" sz="2200" b="0" i="0" u="none" strike="noStrike" kern="1200" cap="none" dirty="0" err="1" smtClean="0">
                <a:solidFill>
                  <a:schemeClr val="tx1"/>
                </a:solidFill>
                <a:effectLst/>
                <a:latin typeface="Helvetica Neue"/>
                <a:ea typeface="Helvetica Neue"/>
                <a:cs typeface="Helvetica Neue"/>
                <a:sym typeface="Helvetica Neue"/>
              </a:rPr>
              <a:t>Convert</a:t>
            </a:r>
            <a:r>
              <a:rPr lang="nl-NL" sz="2200" b="0" i="0" u="none" strike="noStrike" kern="1200" cap="none" dirty="0" smtClean="0">
                <a:solidFill>
                  <a:schemeClr val="tx1"/>
                </a:solidFill>
                <a:effectLst/>
                <a:latin typeface="Helvetica Neue"/>
                <a:ea typeface="Helvetica Neue"/>
                <a:cs typeface="Helvetica Neue"/>
                <a:sym typeface="Helvetica Neue"/>
              </a:rPr>
              <a:t> a </a:t>
            </a:r>
            <a:r>
              <a:rPr lang="nl-NL" sz="2200" b="0" i="0" u="none" strike="noStrike" kern="1200" cap="none" dirty="0" err="1" smtClean="0">
                <a:solidFill>
                  <a:schemeClr val="tx1"/>
                </a:solidFill>
                <a:effectLst/>
                <a:latin typeface="Helvetica Neue"/>
                <a:ea typeface="Helvetica Neue"/>
                <a:cs typeface="Helvetica Neue"/>
                <a:sym typeface="Helvetica Neue"/>
              </a:rPr>
              <a:t>JavaScript</a:t>
            </a:r>
            <a:r>
              <a:rPr lang="nl-NL" sz="2200" b="0" i="0" u="none" strike="noStrike" kern="1200" cap="none" dirty="0" smtClean="0">
                <a:solidFill>
                  <a:schemeClr val="tx1"/>
                </a:solidFill>
                <a:effectLst/>
                <a:latin typeface="Helvetica Neue"/>
                <a:ea typeface="Helvetica Neue"/>
                <a:cs typeface="Helvetica Neue"/>
                <a:sym typeface="Helvetica Neue"/>
              </a:rPr>
              <a:t> object </a:t>
            </a:r>
            <a:r>
              <a:rPr lang="nl-NL" sz="2200" b="0" i="0" u="none" strike="noStrike" kern="1200" cap="none" dirty="0" err="1" smtClean="0">
                <a:solidFill>
                  <a:schemeClr val="tx1"/>
                </a:solidFill>
                <a:effectLst/>
                <a:latin typeface="Helvetica Neue"/>
                <a:ea typeface="Helvetica Neue"/>
                <a:cs typeface="Helvetica Neue"/>
                <a:sym typeface="Helvetica Neue"/>
              </a:rPr>
              <a:t>into</a:t>
            </a:r>
            <a:r>
              <a:rPr lang="nl-NL" sz="2200" b="0" i="0" u="none" strike="noStrike" kern="1200" cap="none" dirty="0" smtClean="0">
                <a:solidFill>
                  <a:schemeClr val="tx1"/>
                </a:solidFill>
                <a:effectLst/>
                <a:latin typeface="Helvetica Neue"/>
                <a:ea typeface="Helvetica Neue"/>
                <a:cs typeface="Helvetica Neue"/>
                <a:sym typeface="Helvetica Neue"/>
              </a:rPr>
              <a:t> a string </a:t>
            </a:r>
            <a:r>
              <a:rPr lang="nl-NL" sz="2200" b="0" i="0" u="none" strike="noStrike" kern="1200" cap="none" dirty="0" err="1" smtClean="0">
                <a:solidFill>
                  <a:schemeClr val="tx1"/>
                </a:solidFill>
                <a:effectLst/>
                <a:latin typeface="Helvetica Neue"/>
                <a:ea typeface="Helvetica Neue"/>
                <a:cs typeface="Helvetica Neue"/>
                <a:sym typeface="Helvetica Neue"/>
              </a:rPr>
              <a:t>with</a:t>
            </a:r>
            <a:r>
              <a:rPr lang="nl-NL" sz="2200" b="0" i="0" u="none" strike="noStrike" kern="1200" cap="none" dirty="0" smtClean="0">
                <a:solidFill>
                  <a:schemeClr val="tx1"/>
                </a:solidFill>
                <a:effectLst/>
                <a:latin typeface="Helvetica Neue"/>
                <a:ea typeface="Helvetica Neue"/>
                <a:cs typeface="Helvetica Neue"/>
                <a:sym typeface="Helvetica Neue"/>
              </a:rPr>
              <a:t> </a:t>
            </a:r>
            <a:r>
              <a:rPr lang="nl-NL" sz="2200" b="0" i="0" u="none" strike="noStrike" kern="1200" cap="none" dirty="0" err="1" smtClean="0">
                <a:solidFill>
                  <a:schemeClr val="tx1"/>
                </a:solidFill>
                <a:effectLst/>
                <a:latin typeface="Helvetica Neue"/>
                <a:ea typeface="Helvetica Neue"/>
                <a:cs typeface="Helvetica Neue"/>
                <a:sym typeface="Helvetica Neue"/>
              </a:rPr>
              <a:t>JSON.stringify</a:t>
            </a:r>
            <a:r>
              <a:rPr lang="nl-NL" sz="2200" b="0" i="0" u="none" strike="noStrike" kern="1200" cap="none" dirty="0" smtClean="0">
                <a:solidFill>
                  <a:schemeClr val="tx1"/>
                </a:solidFill>
                <a:effectLst/>
                <a:latin typeface="Helvetica Neue"/>
                <a:ea typeface="Helvetica Neue"/>
                <a:cs typeface="Helvetica Neue"/>
                <a:sym typeface="Helvetica Neue"/>
              </a:rPr>
              <a:t>().</a:t>
            </a:r>
          </a:p>
          <a:p>
            <a:pPr lvl="0">
              <a:spcBef>
                <a:spcPts val="0"/>
              </a:spcBef>
              <a:buNone/>
            </a:pPr>
            <a:endParaRPr dirty="0"/>
          </a:p>
        </p:txBody>
      </p:sp>
      <p:sp>
        <p:nvSpPr>
          <p:cNvPr id="302" name="Shape 3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08" name="Shape 3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51" name="Shape 251"/>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919288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Shape 25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56" name="Shape 256"/>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035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61" name="Shape 261"/>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702686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67" name="Shape 267"/>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774144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Shape 27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73" name="Shape 273"/>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209478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80" name="Shape 280"/>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19900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86" name="Shape 2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1219786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286" name="Shape 2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748297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303797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372" name="Shape 372"/>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87" name="Shape 87"/>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93" name="Shape 93"/>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99" name="Shape 99"/>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txBox="1">
            <a:spLocks noGrp="1"/>
          </p:cNvSpPr>
          <p:nvPr>
            <p:ph type="body" idx="1"/>
          </p:nvPr>
        </p:nvSpPr>
        <p:spPr>
          <a:xfrm>
            <a:off x="914400" y="4343400"/>
            <a:ext cx="5029199" cy="4114800"/>
          </a:xfrm>
          <a:prstGeom prst="rect">
            <a:avLst/>
          </a:prstGeom>
        </p:spPr>
        <p:txBody>
          <a:bodyPr lIns="91425" tIns="91425" rIns="91425" bIns="91425" anchor="t" anchorCtr="0">
            <a:noAutofit/>
          </a:bodyPr>
          <a:lstStyle/>
          <a:p>
            <a:pPr lvl="0">
              <a:spcBef>
                <a:spcPts val="0"/>
              </a:spcBef>
              <a:buNone/>
            </a:pPr>
            <a:endParaRPr/>
          </a:p>
        </p:txBody>
      </p:sp>
      <p:sp>
        <p:nvSpPr>
          <p:cNvPr id="106" name="Shape 106"/>
          <p:cNvSpPr>
            <a:spLocks noGrp="1" noRot="1" noChangeAspect="1"/>
          </p:cNvSpPr>
          <p:nvPr>
            <p:ph type="sldImg" idx="2"/>
          </p:nvPr>
        </p:nvSpPr>
        <p:spPr>
          <a:xfrm>
            <a:off x="38099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892968" y="863947"/>
            <a:ext cx="7358100" cy="1741200"/>
          </a:xfrm>
          <a:prstGeom prst="rect">
            <a:avLst/>
          </a:prstGeom>
          <a:noFill/>
          <a:ln>
            <a:noFill/>
          </a:ln>
        </p:spPr>
        <p:txBody>
          <a:bodyPr lIns="58925" tIns="58925" rIns="58925" bIns="58925" anchor="b"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11" name="Shape 11"/>
          <p:cNvSpPr txBox="1">
            <a:spLocks noGrp="1"/>
          </p:cNvSpPr>
          <p:nvPr>
            <p:ph type="body" idx="1"/>
          </p:nvPr>
        </p:nvSpPr>
        <p:spPr>
          <a:xfrm>
            <a:off x="892968" y="2652117"/>
            <a:ext cx="7358100" cy="596100"/>
          </a:xfrm>
          <a:prstGeom prst="rect">
            <a:avLst/>
          </a:prstGeom>
          <a:noFill/>
          <a:ln>
            <a:noFill/>
          </a:ln>
        </p:spPr>
        <p:txBody>
          <a:bodyPr lIns="58925" tIns="58925" rIns="58925" bIns="58925" anchor="t" anchorCtr="0"/>
          <a:lstStyle>
            <a:lvl1pPr marL="0" marR="0" lvl="0" indent="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12" name="Shape 12"/>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Photo">
    <p:spTree>
      <p:nvGrpSpPr>
        <p:cNvPr id="1" name="Shape 50"/>
        <p:cNvGrpSpPr/>
        <p:nvPr/>
      </p:nvGrpSpPr>
      <p:grpSpPr>
        <a:xfrm>
          <a:off x="0" y="0"/>
          <a:ext cx="0" cy="0"/>
          <a:chOff x="0" y="0"/>
          <a:chExt cx="0" cy="0"/>
        </a:xfrm>
      </p:grpSpPr>
      <p:sp>
        <p:nvSpPr>
          <p:cNvPr id="51" name="Shape 51"/>
          <p:cNvSpPr>
            <a:spLocks noGrp="1"/>
          </p:cNvSpPr>
          <p:nvPr>
            <p:ph type="pic" idx="2"/>
          </p:nvPr>
        </p:nvSpPr>
        <p:spPr>
          <a:xfrm>
            <a:off x="-2232" y="0"/>
            <a:ext cx="9144000" cy="51435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52" name="Shape 52"/>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53"/>
        <p:cNvGrpSpPr/>
        <p:nvPr/>
      </p:nvGrpSpPr>
      <p:grpSpPr>
        <a:xfrm>
          <a:off x="0" y="0"/>
          <a:ext cx="0" cy="0"/>
          <a:chOff x="0" y="0"/>
          <a:chExt cx="0" cy="0"/>
        </a:xfrm>
      </p:grpSpPr>
      <p:sp>
        <p:nvSpPr>
          <p:cNvPr id="54" name="Shape 54"/>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669726" y="133945"/>
            <a:ext cx="7804500" cy="11385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15" name="Shape 15"/>
          <p:cNvSpPr txBox="1">
            <a:spLocks noGrp="1"/>
          </p:cNvSpPr>
          <p:nvPr>
            <p:ph type="body" idx="1"/>
          </p:nvPr>
        </p:nvSpPr>
        <p:spPr>
          <a:xfrm>
            <a:off x="669726" y="1366242"/>
            <a:ext cx="7804500" cy="3315000"/>
          </a:xfrm>
          <a:prstGeom prst="rect">
            <a:avLst/>
          </a:prstGeom>
          <a:noFill/>
          <a:ln>
            <a:noFill/>
          </a:ln>
        </p:spPr>
        <p:txBody>
          <a:bodyPr lIns="58925" tIns="58925" rIns="58925" bIns="58925" anchor="ctr"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16" name="Shape 16"/>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 Cent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892968" y="1701105"/>
            <a:ext cx="7358100" cy="17412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19" name="Shape 19"/>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Photo - Horizontal">
    <p:spTree>
      <p:nvGrpSpPr>
        <p:cNvPr id="1" name="Shape 23"/>
        <p:cNvGrpSpPr/>
        <p:nvPr/>
      </p:nvGrpSpPr>
      <p:grpSpPr>
        <a:xfrm>
          <a:off x="0" y="0"/>
          <a:ext cx="0" cy="0"/>
          <a:chOff x="0" y="0"/>
          <a:chExt cx="0" cy="0"/>
        </a:xfrm>
      </p:grpSpPr>
      <p:sp>
        <p:nvSpPr>
          <p:cNvPr id="24" name="Shape 24"/>
          <p:cNvSpPr>
            <a:spLocks noGrp="1"/>
          </p:cNvSpPr>
          <p:nvPr>
            <p:ph type="pic" idx="2"/>
          </p:nvPr>
        </p:nvSpPr>
        <p:spPr>
          <a:xfrm>
            <a:off x="1138535" y="348257"/>
            <a:ext cx="6861000" cy="31143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25" name="Shape 25"/>
          <p:cNvSpPr txBox="1">
            <a:spLocks noGrp="1"/>
          </p:cNvSpPr>
          <p:nvPr>
            <p:ph type="title"/>
          </p:nvPr>
        </p:nvSpPr>
        <p:spPr>
          <a:xfrm>
            <a:off x="892968" y="3542853"/>
            <a:ext cx="7358100" cy="7500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26" name="Shape 26"/>
          <p:cNvSpPr txBox="1">
            <a:spLocks noGrp="1"/>
          </p:cNvSpPr>
          <p:nvPr>
            <p:ph type="body" idx="1"/>
          </p:nvPr>
        </p:nvSpPr>
        <p:spPr>
          <a:xfrm>
            <a:off x="892968" y="4319736"/>
            <a:ext cx="7358100" cy="596100"/>
          </a:xfrm>
          <a:prstGeom prst="rect">
            <a:avLst/>
          </a:prstGeom>
          <a:noFill/>
          <a:ln>
            <a:noFill/>
          </a:ln>
        </p:spPr>
        <p:txBody>
          <a:bodyPr lIns="58925" tIns="58925" rIns="58925" bIns="58925" anchor="t" anchorCtr="0"/>
          <a:lstStyle>
            <a:lvl1pPr marL="0" marR="0" lvl="0" indent="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27" name="Shape 27"/>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Photo - Vertical">
    <p:spTree>
      <p:nvGrpSpPr>
        <p:cNvPr id="1" name="Shape 28"/>
        <p:cNvGrpSpPr/>
        <p:nvPr/>
      </p:nvGrpSpPr>
      <p:grpSpPr>
        <a:xfrm>
          <a:off x="0" y="0"/>
          <a:ext cx="0" cy="0"/>
          <a:chOff x="0" y="0"/>
          <a:chExt cx="0" cy="0"/>
        </a:xfrm>
      </p:grpSpPr>
      <p:sp>
        <p:nvSpPr>
          <p:cNvPr id="29" name="Shape 29"/>
          <p:cNvSpPr>
            <a:spLocks noGrp="1"/>
          </p:cNvSpPr>
          <p:nvPr>
            <p:ph type="pic" idx="2"/>
          </p:nvPr>
        </p:nvSpPr>
        <p:spPr>
          <a:xfrm>
            <a:off x="4723804" y="336929"/>
            <a:ext cx="3744600" cy="43332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30" name="Shape 30"/>
          <p:cNvSpPr txBox="1">
            <a:spLocks noGrp="1"/>
          </p:cNvSpPr>
          <p:nvPr>
            <p:ph type="title"/>
          </p:nvPr>
        </p:nvSpPr>
        <p:spPr>
          <a:xfrm>
            <a:off x="669726" y="334863"/>
            <a:ext cx="3750600" cy="2103000"/>
          </a:xfrm>
          <a:prstGeom prst="rect">
            <a:avLst/>
          </a:prstGeom>
          <a:noFill/>
          <a:ln>
            <a:noFill/>
          </a:ln>
        </p:spPr>
        <p:txBody>
          <a:bodyPr lIns="58925" tIns="58925" rIns="58925" bIns="58925" anchor="b" anchorCtr="0"/>
          <a:lstStyle>
            <a:lvl1pPr marL="0" marR="0" lvl="0" indent="0" algn="ctr" rtl="0">
              <a:lnSpc>
                <a:spcPct val="100000"/>
              </a:lnSpc>
              <a:spcBef>
                <a:spcPts val="0"/>
              </a:spcBef>
              <a:spcAft>
                <a:spcPts val="0"/>
              </a:spcAft>
              <a:buClr>
                <a:srgbClr val="FFFFFF"/>
              </a:buClr>
              <a:buFont typeface="Helvetica Neue"/>
              <a:buNone/>
              <a:defRPr sz="39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31" name="Shape 31"/>
          <p:cNvSpPr txBox="1">
            <a:spLocks noGrp="1"/>
          </p:cNvSpPr>
          <p:nvPr>
            <p:ph type="body" idx="1"/>
          </p:nvPr>
        </p:nvSpPr>
        <p:spPr>
          <a:xfrm>
            <a:off x="669726" y="2511474"/>
            <a:ext cx="3750600" cy="2169900"/>
          </a:xfrm>
          <a:prstGeom prst="rect">
            <a:avLst/>
          </a:prstGeom>
          <a:noFill/>
          <a:ln>
            <a:noFill/>
          </a:ln>
        </p:spPr>
        <p:txBody>
          <a:bodyPr lIns="58925" tIns="58925" rIns="58925" bIns="58925" anchor="t" anchorCtr="0"/>
          <a:lstStyle>
            <a:lvl1pPr marL="0" marR="0" lvl="0" indent="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21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32" name="Shape 32"/>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Top">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669726" y="133945"/>
            <a:ext cx="7804500" cy="11385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35" name="Shape 35"/>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Bullets &amp; Photo">
    <p:spTree>
      <p:nvGrpSpPr>
        <p:cNvPr id="1" name="Shape 36"/>
        <p:cNvGrpSpPr/>
        <p:nvPr/>
      </p:nvGrpSpPr>
      <p:grpSpPr>
        <a:xfrm>
          <a:off x="0" y="0"/>
          <a:ext cx="0" cy="0"/>
          <a:chOff x="0" y="0"/>
          <a:chExt cx="0" cy="0"/>
        </a:xfrm>
      </p:grpSpPr>
      <p:sp>
        <p:nvSpPr>
          <p:cNvPr id="37" name="Shape 37"/>
          <p:cNvSpPr>
            <a:spLocks noGrp="1"/>
          </p:cNvSpPr>
          <p:nvPr>
            <p:ph type="pic" idx="2"/>
          </p:nvPr>
        </p:nvSpPr>
        <p:spPr>
          <a:xfrm>
            <a:off x="4723804" y="1366242"/>
            <a:ext cx="3750600" cy="33150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38" name="Shape 38"/>
          <p:cNvSpPr txBox="1">
            <a:spLocks noGrp="1"/>
          </p:cNvSpPr>
          <p:nvPr>
            <p:ph type="title"/>
          </p:nvPr>
        </p:nvSpPr>
        <p:spPr>
          <a:xfrm>
            <a:off x="669726" y="133945"/>
            <a:ext cx="7804500" cy="11385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39" name="Shape 39"/>
          <p:cNvSpPr txBox="1">
            <a:spLocks noGrp="1"/>
          </p:cNvSpPr>
          <p:nvPr>
            <p:ph type="body" idx="1"/>
          </p:nvPr>
        </p:nvSpPr>
        <p:spPr>
          <a:xfrm>
            <a:off x="669726" y="1366242"/>
            <a:ext cx="3750600" cy="3315000"/>
          </a:xfrm>
          <a:prstGeom prst="rect">
            <a:avLst/>
          </a:prstGeom>
          <a:noFill/>
          <a:ln>
            <a:noFill/>
          </a:ln>
        </p:spPr>
        <p:txBody>
          <a:bodyPr lIns="58925" tIns="58925" rIns="58925" bIns="58925" anchor="ctr" anchorCtr="0"/>
          <a:lstStyle>
            <a:lvl1pPr marL="215900" marR="0" lvl="0" indent="-1270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1pPr>
            <a:lvl2pPr marL="444500" marR="0" lvl="1" indent="-1397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2pPr>
            <a:lvl3pPr marL="800100" marR="0" lvl="2" indent="-1397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3pPr>
            <a:lvl4pPr marL="1079500" marR="0" lvl="3" indent="-1397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4pPr>
            <a:lvl5pPr marL="1371600" marR="0" lvl="4" indent="-139700" algn="l" rtl="0">
              <a:lnSpc>
                <a:spcPct val="100000"/>
              </a:lnSpc>
              <a:spcBef>
                <a:spcPts val="2100"/>
              </a:spcBef>
              <a:spcAft>
                <a:spcPts val="0"/>
              </a:spcAft>
              <a:buClr>
                <a:srgbClr val="FFFFFF"/>
              </a:buClr>
              <a:buSzPct val="77777"/>
              <a:buFont typeface="Helvetica Neue"/>
              <a:buChar char="•"/>
              <a:defRPr sz="18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0" name="Shape 40"/>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Photo - 3 Up">
    <p:spTree>
      <p:nvGrpSpPr>
        <p:cNvPr id="1" name="Shape 41"/>
        <p:cNvGrpSpPr/>
        <p:nvPr/>
      </p:nvGrpSpPr>
      <p:grpSpPr>
        <a:xfrm>
          <a:off x="0" y="0"/>
          <a:ext cx="0" cy="0"/>
          <a:chOff x="0" y="0"/>
          <a:chExt cx="0" cy="0"/>
        </a:xfrm>
      </p:grpSpPr>
      <p:sp>
        <p:nvSpPr>
          <p:cNvPr id="42" name="Shape 42"/>
          <p:cNvSpPr>
            <a:spLocks noGrp="1"/>
          </p:cNvSpPr>
          <p:nvPr>
            <p:ph type="pic" idx="2"/>
          </p:nvPr>
        </p:nvSpPr>
        <p:spPr>
          <a:xfrm>
            <a:off x="4732734" y="2618630"/>
            <a:ext cx="3750600" cy="20562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3" name="Shape 43"/>
          <p:cNvSpPr>
            <a:spLocks noGrp="1"/>
          </p:cNvSpPr>
          <p:nvPr>
            <p:ph type="pic" idx="3"/>
          </p:nvPr>
        </p:nvSpPr>
        <p:spPr>
          <a:xfrm>
            <a:off x="4732734" y="334863"/>
            <a:ext cx="3750600" cy="20562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4" name="Shape 44"/>
          <p:cNvSpPr>
            <a:spLocks noGrp="1"/>
          </p:cNvSpPr>
          <p:nvPr>
            <p:ph type="pic" idx="4"/>
          </p:nvPr>
        </p:nvSpPr>
        <p:spPr>
          <a:xfrm>
            <a:off x="669726" y="334863"/>
            <a:ext cx="3750600" cy="4339800"/>
          </a:xfrm>
          <a:prstGeom prst="rect">
            <a:avLst/>
          </a:prstGeom>
          <a:noFill/>
          <a:ln>
            <a:noFill/>
          </a:ln>
        </p:spPr>
        <p:txBody>
          <a:bodyPr lIns="58925" tIns="58925" rIns="58925" bIns="58925" anchor="t"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5" name="Shape 45"/>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Quote">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892968" y="3355330"/>
            <a:ext cx="7358100" cy="247800"/>
          </a:xfrm>
          <a:prstGeom prst="rect">
            <a:avLst/>
          </a:prstGeom>
          <a:noFill/>
          <a:ln>
            <a:noFill/>
          </a:ln>
        </p:spPr>
        <p:txBody>
          <a:bodyPr lIns="58925" tIns="58925" rIns="58925" bIns="58925" anchor="t" anchorCtr="0"/>
          <a:lstStyle>
            <a:lvl1pPr marL="0" marR="0" lvl="0" indent="0" algn="ctr" rtl="0">
              <a:lnSpc>
                <a:spcPct val="100000"/>
              </a:lnSpc>
              <a:spcBef>
                <a:spcPts val="0"/>
              </a:spcBef>
              <a:spcAft>
                <a:spcPts val="0"/>
              </a:spcAft>
              <a:buClr>
                <a:srgbClr val="FFFFFF"/>
              </a:buClr>
              <a:buFont typeface="Helvetica Neue"/>
              <a:buNone/>
              <a:defRPr sz="1500" b="0" i="1"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8" name="Shape 48"/>
          <p:cNvSpPr txBox="1">
            <a:spLocks noGrp="1"/>
          </p:cNvSpPr>
          <p:nvPr>
            <p:ph type="body" idx="2"/>
          </p:nvPr>
        </p:nvSpPr>
        <p:spPr>
          <a:xfrm>
            <a:off x="892968" y="2250281"/>
            <a:ext cx="7358100" cy="3618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Font typeface="Helvetica Neue"/>
              <a:buNone/>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49" name="Shape 49"/>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669726" y="133945"/>
            <a:ext cx="7804500" cy="1138500"/>
          </a:xfrm>
          <a:prstGeom prst="rect">
            <a:avLst/>
          </a:prstGeom>
          <a:noFill/>
          <a:ln>
            <a:noFill/>
          </a:ln>
        </p:spPr>
        <p:txBody>
          <a:bodyPr lIns="58925" tIns="58925" rIns="58925" bIns="58925" anchor="ctr" anchorCtr="0"/>
          <a:lstStyle>
            <a:lvl1pPr marL="0" marR="0" lvl="0" indent="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1pPr>
            <a:lvl2pPr marL="0" marR="0" lvl="1" indent="1524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2pPr>
            <a:lvl3pPr marL="0" marR="0" lvl="2" indent="2921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3pPr>
            <a:lvl4pPr marL="0" marR="0" lvl="3" indent="4445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4pPr>
            <a:lvl5pPr marL="0" marR="0" lvl="4" indent="5842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5pPr>
            <a:lvl6pPr marL="0" marR="0" lvl="5" indent="7366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6pPr>
            <a:lvl7pPr marL="0" marR="0" lvl="6" indent="8890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7pPr>
            <a:lvl8pPr marL="0" marR="0" lvl="7" indent="10287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8pPr>
            <a:lvl9pPr marL="0" marR="0" lvl="8" indent="1181100" algn="ctr" rtl="0">
              <a:lnSpc>
                <a:spcPct val="100000"/>
              </a:lnSpc>
              <a:spcBef>
                <a:spcPts val="0"/>
              </a:spcBef>
              <a:spcAft>
                <a:spcPts val="0"/>
              </a:spcAft>
              <a:buClr>
                <a:srgbClr val="FFFFFF"/>
              </a:buClr>
              <a:buSzPct val="25000"/>
              <a:buFont typeface="Helvetica Neue"/>
              <a:buNone/>
              <a:defRPr sz="5200" b="0" i="0" u="none" strike="noStrike" cap="none">
                <a:solidFill>
                  <a:srgbClr val="FFFFFF"/>
                </a:solidFill>
                <a:latin typeface="Helvetica Neue"/>
                <a:ea typeface="Helvetica Neue"/>
                <a:cs typeface="Helvetica Neue"/>
                <a:sym typeface="Helvetica Neue"/>
              </a:defRPr>
            </a:lvl9pPr>
          </a:lstStyle>
          <a:p>
            <a:endParaRPr/>
          </a:p>
        </p:txBody>
      </p:sp>
      <p:sp>
        <p:nvSpPr>
          <p:cNvPr id="7" name="Shape 7"/>
          <p:cNvSpPr txBox="1">
            <a:spLocks noGrp="1"/>
          </p:cNvSpPr>
          <p:nvPr>
            <p:ph type="body" idx="1"/>
          </p:nvPr>
        </p:nvSpPr>
        <p:spPr>
          <a:xfrm>
            <a:off x="669726" y="1366242"/>
            <a:ext cx="7804500" cy="3315000"/>
          </a:xfrm>
          <a:prstGeom prst="rect">
            <a:avLst/>
          </a:prstGeom>
          <a:noFill/>
          <a:ln>
            <a:noFill/>
          </a:ln>
        </p:spPr>
        <p:txBody>
          <a:bodyPr lIns="58925" tIns="58925" rIns="58925" bIns="58925" anchor="ctr" anchorCtr="0"/>
          <a:lstStyle>
            <a:lvl1pPr marL="292100" marR="0" lvl="0"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1pPr>
            <a:lvl2pPr marL="571500" marR="0" lvl="1"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2pPr>
            <a:lvl3pPr marL="863600" marR="0" lvl="2"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3pPr>
            <a:lvl4pPr marL="1143000" marR="0" lvl="3"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4pPr>
            <a:lvl5pPr marL="1435100" marR="0" lvl="4" indent="-1778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5pPr>
            <a:lvl6pPr marL="1714500" marR="0" lvl="5"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6pPr>
            <a:lvl7pPr marL="2006600" marR="0" lvl="6"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7pPr>
            <a:lvl8pPr marL="2286000" marR="0" lvl="7"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8pPr>
            <a:lvl9pPr marL="2578100" marR="0" lvl="8" indent="-165100" algn="l" rtl="0">
              <a:lnSpc>
                <a:spcPct val="100000"/>
              </a:lnSpc>
              <a:spcBef>
                <a:spcPts val="2700"/>
              </a:spcBef>
              <a:spcAft>
                <a:spcPts val="0"/>
              </a:spcAft>
              <a:buClr>
                <a:srgbClr val="FFFFFF"/>
              </a:buClr>
              <a:buSzPct val="75000"/>
              <a:buFont typeface="Helvetica Neue"/>
              <a:buChar char="•"/>
              <a:defRPr sz="2400" b="0" i="0" u="none" strike="noStrike" cap="none">
                <a:solidFill>
                  <a:srgbClr val="FFFFFF"/>
                </a:solidFill>
                <a:latin typeface="Helvetica Neue"/>
                <a:ea typeface="Helvetica Neue"/>
                <a:cs typeface="Helvetica Neue"/>
                <a:sym typeface="Helvetica Neue"/>
              </a:defRPr>
            </a:lvl9pPr>
          </a:lstStyle>
          <a:p>
            <a:endParaRPr/>
          </a:p>
        </p:txBody>
      </p:sp>
      <p:sp>
        <p:nvSpPr>
          <p:cNvPr id="8" name="Shape 8"/>
          <p:cNvSpPr txBox="1">
            <a:spLocks noGrp="1"/>
          </p:cNvSpPr>
          <p:nvPr>
            <p:ph type="sldNum" idx="12"/>
          </p:nvPr>
        </p:nvSpPr>
        <p:spPr>
          <a:xfrm>
            <a:off x="4437983" y="4882306"/>
            <a:ext cx="259200" cy="2010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fld id="{00000000-1234-1234-1234-123412341234}" type="slidenum">
              <a:rPr lang="en-US" sz="1200" b="0" i="0" u="none" strike="noStrike" cap="none">
                <a:solidFill>
                  <a:srgbClr val="FFFFFF"/>
                </a:solidFill>
                <a:latin typeface="Helvetica Neue"/>
                <a:ea typeface="Helvetica Neue"/>
                <a:cs typeface="Helvetica Neue"/>
                <a:sym typeface="Helvetica Neue"/>
              </a:rPr>
              <a:t>‹#›</a:t>
            </a:fld>
            <a:endParaRPr lang="en-US" sz="1200" b="0" i="0" u="none" strike="noStrike" cap="none">
              <a:solidFill>
                <a:srgbClr val="FFFFFF"/>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png"/></Relationships>
</file>

<file path=ppt/slides/_rels/slide105.xml.rels><?xml version="1.0" encoding="UTF-8" standalone="yes"?>
<Relationships xmlns="http://schemas.openxmlformats.org/package/2006/relationships"><Relationship Id="rId3" Type="http://schemas.openxmlformats.org/officeDocument/2006/relationships/hyperlink" Target="http://www.w3schools.com/js/" TargetMode="External"/><Relationship Id="rId4" Type="http://schemas.openxmlformats.org/officeDocument/2006/relationships/hyperlink" Target="https://learnxinyminutes.com/docs/javascript/" TargetMode="External"/><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github.com/mdn/beginner-html-site-styled/archive/gh-pages.zip"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6.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NUL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5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image" Target="../media/image18.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NUL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29.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30.jp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31.tiff"/></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idx="4294967295"/>
          </p:nvPr>
        </p:nvSpPr>
        <p:spPr>
          <a:xfrm>
            <a:off x="892968" y="863947"/>
            <a:ext cx="7358100" cy="1741200"/>
          </a:xfrm>
          <a:prstGeom prst="rect">
            <a:avLst/>
          </a:prstGeom>
          <a:noFill/>
          <a:ln>
            <a:noFill/>
          </a:ln>
        </p:spPr>
        <p:txBody>
          <a:bodyPr lIns="32750" tIns="32750" rIns="32750" bIns="32750" anchor="b"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JavaScript - language</a:t>
            </a:r>
          </a:p>
        </p:txBody>
      </p:sp>
      <p:sp>
        <p:nvSpPr>
          <p:cNvPr id="60" name="Shape 60"/>
          <p:cNvSpPr txBox="1">
            <a:spLocks noGrp="1"/>
          </p:cNvSpPr>
          <p:nvPr>
            <p:ph type="subTitle" idx="4294967295"/>
          </p:nvPr>
        </p:nvSpPr>
        <p:spPr>
          <a:xfrm>
            <a:off x="892968" y="2652117"/>
            <a:ext cx="7358100" cy="5961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endParaRPr lang="en-US" sz="2100" b="0" i="0" u="none" strike="noStrike" cap="none" dirty="0">
              <a:solidFill>
                <a:srgbClr val="FFFFFF"/>
              </a:solidFill>
              <a:latin typeface="Helvetica Neue"/>
              <a:ea typeface="Helvetica Neue"/>
              <a:cs typeface="Helvetica Neue"/>
              <a:sym typeface="Helvetica Neue"/>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ECMAScript</a:t>
            </a:r>
          </a:p>
        </p:txBody>
      </p:sp>
      <p:sp>
        <p:nvSpPr>
          <p:cNvPr id="114" name="Shape 114"/>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Netscape asked Ecma International to create specification</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Started in 1996, first release in 1997</a:t>
            </a:r>
          </a:p>
        </p:txBody>
      </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2 </a:t>
            </a:r>
            <a:r>
              <a:rPr lang="en-US" dirty="0" smtClean="0">
                <a:solidFill>
                  <a:srgbClr val="FFC000"/>
                </a:solidFill>
              </a:rPr>
              <a:t>Use the dependency</a:t>
            </a:r>
            <a:endParaRPr lang="en-US" dirty="0">
              <a:solidFill>
                <a:srgbClr val="FFC000"/>
              </a:solidFill>
            </a:endParaRPr>
          </a:p>
        </p:txBody>
      </p:sp>
      <p:sp>
        <p:nvSpPr>
          <p:cNvPr id="3" name="Text Placeholder 2"/>
          <p:cNvSpPr>
            <a:spLocks noGrp="1"/>
          </p:cNvSpPr>
          <p:nvPr>
            <p:ph type="body" idx="1"/>
          </p:nvPr>
        </p:nvSpPr>
        <p:spPr/>
        <p:txBody>
          <a:bodyPr/>
          <a:lstStyle/>
          <a:p>
            <a:pPr marL="114300" indent="0" algn="ctr">
              <a:buNone/>
            </a:pPr>
            <a:r>
              <a:rPr lang="en-US" dirty="0" smtClean="0"/>
              <a:t>Open:</a:t>
            </a:r>
          </a:p>
          <a:p>
            <a:pPr marL="114300" indent="0" algn="ctr">
              <a:buNone/>
            </a:pPr>
            <a:r>
              <a:rPr lang="en-US" dirty="0" smtClean="0"/>
              <a:t> </a:t>
            </a:r>
            <a:r>
              <a:rPr lang="en-US" b="1" dirty="0" smtClean="0">
                <a:solidFill>
                  <a:srgbClr val="FFC000"/>
                </a:solidFill>
              </a:rPr>
              <a:t>`</a:t>
            </a:r>
            <a:r>
              <a:rPr lang="en-US" b="1" dirty="0" err="1" smtClean="0">
                <a:solidFill>
                  <a:srgbClr val="FFC000"/>
                </a:solidFill>
              </a:rPr>
              <a:t>nodeScript.js</a:t>
            </a:r>
            <a:r>
              <a:rPr lang="en-US" b="1" dirty="0">
                <a:solidFill>
                  <a:srgbClr val="FFC000"/>
                </a:solidFill>
              </a:rPr>
              <a:t>`</a:t>
            </a:r>
          </a:p>
        </p:txBody>
      </p:sp>
    </p:spTree>
    <p:extLst>
      <p:ext uri="{BB962C8B-B14F-4D97-AF65-F5344CB8AC3E}">
        <p14:creationId xmlns:p14="http://schemas.microsoft.com/office/powerpoint/2010/main" val="167026596"/>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114300" indent="0" algn="ctr">
              <a:buNone/>
            </a:pPr>
            <a:r>
              <a:rPr lang="en-US" dirty="0"/>
              <a:t>First we need to require the </a:t>
            </a:r>
            <a:r>
              <a:rPr lang="en-US" dirty="0" smtClean="0"/>
              <a:t>dependency.</a:t>
            </a:r>
          </a:p>
          <a:p>
            <a:pPr marL="114300" indent="0" algn="ctr">
              <a:buNone/>
            </a:pPr>
            <a:r>
              <a:rPr lang="en-US" dirty="0" smtClean="0"/>
              <a:t>Add the following in your </a:t>
            </a:r>
            <a:r>
              <a:rPr lang="en-US" dirty="0" err="1" smtClean="0"/>
              <a:t>nodeScript</a:t>
            </a:r>
            <a:r>
              <a:rPr lang="en-US" dirty="0" smtClean="0"/>
              <a:t>:</a:t>
            </a:r>
            <a:endParaRPr lang="en-US" dirty="0"/>
          </a:p>
          <a:p>
            <a:pPr marL="114300" indent="0" algn="ctr">
              <a:buNone/>
            </a:pPr>
            <a:r>
              <a:rPr lang="en-US" b="1" dirty="0" err="1">
                <a:solidFill>
                  <a:srgbClr val="FFC000"/>
                </a:solidFill>
              </a:rPr>
              <a:t>const</a:t>
            </a:r>
            <a:r>
              <a:rPr lang="en-US" b="1" dirty="0">
                <a:solidFill>
                  <a:srgbClr val="FFC000"/>
                </a:solidFill>
              </a:rPr>
              <a:t> </a:t>
            </a:r>
            <a:r>
              <a:rPr lang="en-US" b="1" dirty="0" err="1">
                <a:solidFill>
                  <a:srgbClr val="FFC000"/>
                </a:solidFill>
              </a:rPr>
              <a:t>filewalker</a:t>
            </a:r>
            <a:r>
              <a:rPr lang="en-US" b="1" dirty="0">
                <a:solidFill>
                  <a:srgbClr val="FFC000"/>
                </a:solidFill>
              </a:rPr>
              <a:t> = require('</a:t>
            </a:r>
            <a:r>
              <a:rPr lang="en-US" b="1" dirty="0" err="1">
                <a:solidFill>
                  <a:srgbClr val="FFC000"/>
                </a:solidFill>
              </a:rPr>
              <a:t>filewalker</a:t>
            </a:r>
            <a:r>
              <a:rPr lang="en-US" b="1" dirty="0">
                <a:solidFill>
                  <a:srgbClr val="FFC000"/>
                </a:solidFill>
              </a:rPr>
              <a:t>');</a:t>
            </a:r>
          </a:p>
          <a:p>
            <a:pPr marL="114300" indent="0" algn="ctr">
              <a:buNone/>
            </a:pPr>
            <a:endParaRPr lang="en-US" dirty="0"/>
          </a:p>
        </p:txBody>
      </p:sp>
    </p:spTree>
    <p:extLst>
      <p:ext uri="{BB962C8B-B14F-4D97-AF65-F5344CB8AC3E}">
        <p14:creationId xmlns:p14="http://schemas.microsoft.com/office/powerpoint/2010/main" val="214516912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3</a:t>
            </a:r>
            <a:endParaRPr lang="en-US" dirty="0"/>
          </a:p>
        </p:txBody>
      </p:sp>
      <p:sp>
        <p:nvSpPr>
          <p:cNvPr id="3" name="Text Placeholder 2"/>
          <p:cNvSpPr>
            <a:spLocks noGrp="1"/>
          </p:cNvSpPr>
          <p:nvPr>
            <p:ph type="body" idx="1"/>
          </p:nvPr>
        </p:nvSpPr>
        <p:spPr/>
        <p:txBody>
          <a:bodyPr/>
          <a:lstStyle/>
          <a:p>
            <a:pPr marL="114300" indent="0">
              <a:buNone/>
            </a:pPr>
            <a:r>
              <a:rPr lang="en-US" dirty="0" smtClean="0"/>
              <a:t>Using </a:t>
            </a:r>
            <a:r>
              <a:rPr lang="en-US" dirty="0"/>
              <a:t>the following code we can traverse a directory</a:t>
            </a:r>
            <a:r>
              <a:rPr lang="en-US" dirty="0" smtClean="0"/>
              <a:t>:</a:t>
            </a:r>
          </a:p>
          <a:p>
            <a:pPr marL="965200" lvl="3" indent="0">
              <a:buNone/>
            </a:pPr>
            <a:r>
              <a:rPr lang="en-US" b="1" dirty="0" err="1" smtClean="0">
                <a:solidFill>
                  <a:srgbClr val="FFC000"/>
                </a:solidFill>
              </a:rPr>
              <a:t>filewalker</a:t>
            </a:r>
            <a:r>
              <a:rPr lang="en-US" b="1" dirty="0">
                <a:solidFill>
                  <a:srgbClr val="FFC000"/>
                </a:solidFill>
              </a:rPr>
              <a:t>('A_DIRECTORY')</a:t>
            </a:r>
          </a:p>
          <a:p>
            <a:pPr marL="965200" lvl="3" indent="0">
              <a:buNone/>
            </a:pPr>
            <a:r>
              <a:rPr lang="en-US" b="1" dirty="0">
                <a:solidFill>
                  <a:srgbClr val="FFC000"/>
                </a:solidFill>
              </a:rPr>
              <a:t>.on('</a:t>
            </a:r>
            <a:r>
              <a:rPr lang="en-US" b="1" dirty="0" err="1">
                <a:solidFill>
                  <a:srgbClr val="FFC000"/>
                </a:solidFill>
              </a:rPr>
              <a:t>dir</a:t>
            </a:r>
            <a:r>
              <a:rPr lang="en-US" b="1" dirty="0">
                <a:solidFill>
                  <a:srgbClr val="FFC000"/>
                </a:solidFill>
              </a:rPr>
              <a:t>', p =&gt; </a:t>
            </a:r>
            <a:r>
              <a:rPr lang="en-US" b="1" dirty="0" err="1">
                <a:solidFill>
                  <a:srgbClr val="FFC000"/>
                </a:solidFill>
              </a:rPr>
              <a:t>console.log</a:t>
            </a:r>
            <a:r>
              <a:rPr lang="en-US" b="1" dirty="0">
                <a:solidFill>
                  <a:srgbClr val="FFC000"/>
                </a:solidFill>
              </a:rPr>
              <a:t>('</a:t>
            </a:r>
            <a:r>
              <a:rPr lang="en-US" b="1" dirty="0" err="1">
                <a:solidFill>
                  <a:srgbClr val="FFC000"/>
                </a:solidFill>
              </a:rPr>
              <a:t>dir</a:t>
            </a:r>
            <a:r>
              <a:rPr lang="en-US" b="1" dirty="0">
                <a:solidFill>
                  <a:srgbClr val="FFC000"/>
                </a:solidFill>
              </a:rPr>
              <a:t>: %s', p))</a:t>
            </a:r>
          </a:p>
          <a:p>
            <a:pPr marL="965200" lvl="3" indent="0">
              <a:buNone/>
            </a:pPr>
            <a:r>
              <a:rPr lang="en-US" b="1" dirty="0">
                <a:solidFill>
                  <a:srgbClr val="FFC000"/>
                </a:solidFill>
              </a:rPr>
              <a:t>.walk();</a:t>
            </a:r>
          </a:p>
          <a:p>
            <a:pPr marL="114300" indent="0">
              <a:buNone/>
            </a:pPr>
            <a:endParaRPr lang="en-US" dirty="0"/>
          </a:p>
        </p:txBody>
      </p:sp>
    </p:spTree>
    <p:extLst>
      <p:ext uri="{BB962C8B-B14F-4D97-AF65-F5344CB8AC3E}">
        <p14:creationId xmlns:p14="http://schemas.microsoft.com/office/powerpoint/2010/main" val="190206846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4 Execute script</a:t>
            </a:r>
            <a:endParaRPr lang="en-US" dirty="0"/>
          </a:p>
        </p:txBody>
      </p:sp>
      <p:sp>
        <p:nvSpPr>
          <p:cNvPr id="3" name="Text Placeholder 2"/>
          <p:cNvSpPr>
            <a:spLocks noGrp="1"/>
          </p:cNvSpPr>
          <p:nvPr>
            <p:ph type="body" idx="1"/>
          </p:nvPr>
        </p:nvSpPr>
        <p:spPr/>
        <p:txBody>
          <a:bodyPr/>
          <a:lstStyle/>
          <a:p>
            <a:pPr marL="114300" indent="0" algn="ctr">
              <a:buNone/>
            </a:pPr>
            <a:r>
              <a:rPr lang="en-US" dirty="0" smtClean="0">
                <a:solidFill>
                  <a:srgbClr val="FFC000"/>
                </a:solidFill>
              </a:rPr>
              <a:t>node </a:t>
            </a:r>
            <a:r>
              <a:rPr lang="en-US" dirty="0" err="1">
                <a:solidFill>
                  <a:srgbClr val="FFC000"/>
                </a:solidFill>
              </a:rPr>
              <a:t>nodeScript.js</a:t>
            </a:r>
            <a:endParaRPr lang="en-US" dirty="0">
              <a:solidFill>
                <a:srgbClr val="FFC000"/>
              </a:solidFill>
            </a:endParaRPr>
          </a:p>
          <a:p>
            <a:endParaRPr lang="en-US" dirty="0"/>
          </a:p>
        </p:txBody>
      </p:sp>
    </p:spTree>
    <p:extLst>
      <p:ext uri="{BB962C8B-B14F-4D97-AF65-F5344CB8AC3E}">
        <p14:creationId xmlns:p14="http://schemas.microsoft.com/office/powerpoint/2010/main" val="945614915"/>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480" y="700645"/>
            <a:ext cx="8988032" cy="3716976"/>
          </a:xfrm>
          <a:prstGeom prst="rect">
            <a:avLst/>
          </a:prstGeom>
        </p:spPr>
      </p:pic>
    </p:spTree>
    <p:extLst>
      <p:ext uri="{BB962C8B-B14F-4D97-AF65-F5344CB8AC3E}">
        <p14:creationId xmlns:p14="http://schemas.microsoft.com/office/powerpoint/2010/main" val="60833515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Shape 374"/>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Additional information</a:t>
            </a:r>
          </a:p>
        </p:txBody>
      </p:sp>
      <p:sp>
        <p:nvSpPr>
          <p:cNvPr id="375" name="Shape 375"/>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If the material was too advanced, have a look at </a:t>
            </a:r>
            <a:r>
              <a:rPr lang="en-US" sz="2400" b="0" i="0" u="sng" strike="noStrike" cap="none">
                <a:solidFill>
                  <a:schemeClr val="hlink"/>
                </a:solidFill>
                <a:latin typeface="Helvetica Neue"/>
                <a:ea typeface="Helvetica Neue"/>
                <a:cs typeface="Helvetica Neue"/>
                <a:sym typeface="Helvetica Neue"/>
                <a:hlinkClick r:id="rId3"/>
              </a:rPr>
              <a:t>http://www.w3schools.com/js/</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If the material was to easy, have a look at </a:t>
            </a:r>
            <a:r>
              <a:rPr lang="en-US" sz="2400" b="0" i="0" u="sng" strike="noStrike" cap="none">
                <a:solidFill>
                  <a:schemeClr val="hlink"/>
                </a:solidFill>
                <a:latin typeface="Helvetica Neue"/>
                <a:ea typeface="Helvetica Neue"/>
                <a:cs typeface="Helvetica Neue"/>
                <a:sym typeface="Helvetica Neue"/>
                <a:hlinkClick r:id="rId4"/>
              </a:rPr>
              <a:t>https://learnxinyminutes.com/docs/javascript/</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ECMAScript</a:t>
            </a:r>
          </a:p>
        </p:txBody>
      </p:sp>
      <p:sp>
        <p:nvSpPr>
          <p:cNvPr id="120" name="Shape 120"/>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First version of ECMAScript was based on JavaScript</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All implementations are based on ECMAScript</a:t>
            </a:r>
          </a:p>
          <a:p>
            <a:pPr marL="571500" marR="0" lvl="1" indent="-2794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Only defines Core of the language</a:t>
            </a:r>
          </a:p>
          <a:p>
            <a:pPr marL="571500" marR="0" lvl="1" indent="-2794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DOM is maintained by W3C</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ctrTitle" idx="4294967295"/>
          </p:nvPr>
        </p:nvSpPr>
        <p:spPr>
          <a:xfrm>
            <a:off x="892968" y="863947"/>
            <a:ext cx="7358100" cy="1741200"/>
          </a:xfrm>
          <a:prstGeom prst="rect">
            <a:avLst/>
          </a:prstGeom>
          <a:noFill/>
          <a:ln>
            <a:noFill/>
          </a:ln>
        </p:spPr>
        <p:txBody>
          <a:bodyPr lIns="32750" tIns="32750" rIns="32750" bIns="32750" anchor="b"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JavaScript</a:t>
            </a:r>
          </a:p>
        </p:txBody>
      </p:sp>
      <p:sp>
        <p:nvSpPr>
          <p:cNvPr id="157" name="Shape 157"/>
          <p:cNvSpPr txBox="1">
            <a:spLocks noGrp="1"/>
          </p:cNvSpPr>
          <p:nvPr>
            <p:ph type="subTitle" idx="4294967295"/>
          </p:nvPr>
        </p:nvSpPr>
        <p:spPr>
          <a:xfrm>
            <a:off x="892968" y="2655465"/>
            <a:ext cx="7358100" cy="596100"/>
          </a:xfrm>
          <a:prstGeom prst="rect">
            <a:avLst/>
          </a:prstGeom>
          <a:noFill/>
          <a:ln>
            <a:noFill/>
          </a:ln>
        </p:spPr>
        <p:txBody>
          <a:bodyPr lIns="32750" tIns="32750" rIns="32750" bIns="32750" anchor="t"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2100" b="0" i="0" u="none" strike="noStrike" cap="none">
                <a:solidFill>
                  <a:srgbClr val="FFFFFF"/>
                </a:solidFill>
                <a:latin typeface="Helvetica Neue"/>
                <a:ea typeface="Helvetica Neue"/>
                <a:cs typeface="Helvetica Neue"/>
                <a:sym typeface="Helvetica Neue"/>
              </a:rPr>
              <a:t>The Basics</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defRPr/>
            </a:pPr>
            <a:r>
              <a:rPr lang="en-US"/>
              <a:t>Starting point:</a:t>
            </a:r>
            <a:endParaRPr lang="en-US" dirty="0"/>
          </a:p>
        </p:txBody>
      </p:sp>
      <p:sp>
        <p:nvSpPr>
          <p:cNvPr id="3" name="Text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algn="ctr" defTabSz="914400" eaLnBrk="1" fontAlgn="auto" latinLnBrk="0" hangingPunct="1">
              <a:lnSpc>
                <a:spcPct val="100000"/>
              </a:lnSpc>
              <a:spcBef>
                <a:spcPts val="0"/>
              </a:spcBef>
              <a:spcAft>
                <a:spcPts val="0"/>
              </a:spcAft>
              <a:buClrTx/>
              <a:buSzTx/>
              <a:buFontTx/>
              <a:buNone/>
              <a:tabLst/>
              <a:defRPr/>
            </a:pPr>
            <a:r>
              <a:rPr lang="en-US" dirty="0" smtClean="0"/>
              <a:t>MDN Web docs</a:t>
            </a:r>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lvl="0" indent="0" algn="ctr">
              <a:spcBef>
                <a:spcPts val="0"/>
              </a:spcBef>
              <a:buClrTx/>
              <a:buSzTx/>
              <a:buNone/>
              <a:defRPr/>
            </a:pPr>
            <a:r>
              <a:rPr lang="en-US" dirty="0">
                <a:solidFill>
                  <a:srgbClr val="FFFF00"/>
                </a:solidFill>
              </a:rPr>
              <a:t>https://</a:t>
            </a:r>
            <a:r>
              <a:rPr lang="en-US" dirty="0" err="1">
                <a:solidFill>
                  <a:srgbClr val="FFFF00"/>
                </a:solidFill>
              </a:rPr>
              <a:t>developer.mozilla.org</a:t>
            </a:r>
            <a:r>
              <a:rPr lang="en-US" dirty="0">
                <a:solidFill>
                  <a:srgbClr val="FFFF00"/>
                </a:solidFill>
              </a:rPr>
              <a:t>/</a:t>
            </a:r>
            <a:r>
              <a:rPr lang="en-US" dirty="0" err="1">
                <a:solidFill>
                  <a:srgbClr val="FFFF00"/>
                </a:solidFill>
              </a:rPr>
              <a:t>en</a:t>
            </a:r>
            <a:r>
              <a:rPr lang="en-US" dirty="0">
                <a:solidFill>
                  <a:srgbClr val="FFFF00"/>
                </a:solidFill>
              </a:rPr>
              <a:t>-US/docs/Web/JavaScript/Guide/Introduction</a:t>
            </a:r>
            <a:endParaRPr lang="en-US" dirty="0" smtClean="0">
              <a:solidFill>
                <a:srgbClr val="FFFF00"/>
              </a:solidFill>
            </a:endParaRPr>
          </a:p>
        </p:txBody>
      </p:sp>
      <p:pic>
        <p:nvPicPr>
          <p:cNvPr id="4" name="Picture 3"/>
          <p:cNvPicPr>
            <a:picLocks noChangeAspect="1"/>
          </p:cNvPicPr>
          <p:nvPr/>
        </p:nvPicPr>
        <p:blipFill>
          <a:blip r:embed="rId2"/>
          <a:stretch>
            <a:fillRect/>
          </a:stretch>
        </p:blipFill>
        <p:spPr>
          <a:xfrm>
            <a:off x="3409487" y="1731522"/>
            <a:ext cx="2324977" cy="578661"/>
          </a:xfrm>
          <a:prstGeom prst="rect">
            <a:avLst/>
          </a:prstGeom>
        </p:spPr>
      </p:pic>
    </p:spTree>
    <p:extLst>
      <p:ext uri="{BB962C8B-B14F-4D97-AF65-F5344CB8AC3E}">
        <p14:creationId xmlns:p14="http://schemas.microsoft.com/office/powerpoint/2010/main" val="1591728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
            </a:r>
            <a:br>
              <a:rPr lang="en-US" b="1" dirty="0" smtClean="0"/>
            </a:br>
            <a:r>
              <a:rPr lang="en-US" b="1" dirty="0" smtClean="0"/>
              <a:t>What </a:t>
            </a:r>
            <a:r>
              <a:rPr lang="en-US" b="1" dirty="0"/>
              <a:t>is JavaScript?</a:t>
            </a:r>
            <a:br>
              <a:rPr lang="en-US" b="1" dirty="0"/>
            </a:br>
            <a:endParaRPr lang="en-US" dirty="0"/>
          </a:p>
        </p:txBody>
      </p:sp>
      <p:sp>
        <p:nvSpPr>
          <p:cNvPr id="3" name="Text Placeholder 2"/>
          <p:cNvSpPr>
            <a:spLocks noGrp="1"/>
          </p:cNvSpPr>
          <p:nvPr>
            <p:ph type="body" idx="1"/>
          </p:nvPr>
        </p:nvSpPr>
        <p:spPr/>
        <p:txBody>
          <a:bodyPr/>
          <a:lstStyle/>
          <a:p>
            <a:pPr marL="114300" indent="0">
              <a:buNone/>
            </a:pPr>
            <a:r>
              <a:rPr lang="en-US" dirty="0"/>
              <a:t>JavaScript is </a:t>
            </a:r>
            <a:r>
              <a:rPr lang="en-US" dirty="0" smtClean="0"/>
              <a:t>a cross-platform, object-oriented </a:t>
            </a:r>
            <a:r>
              <a:rPr lang="en-US" dirty="0"/>
              <a:t>scripting language used to make webpages </a:t>
            </a:r>
            <a:r>
              <a:rPr lang="en-US" dirty="0" smtClean="0"/>
              <a:t>interactive.</a:t>
            </a:r>
            <a:endParaRPr lang="en-US" dirty="0"/>
          </a:p>
        </p:txBody>
      </p:sp>
    </p:spTree>
    <p:extLst>
      <p:ext uri="{BB962C8B-B14F-4D97-AF65-F5344CB8AC3E}">
        <p14:creationId xmlns:p14="http://schemas.microsoft.com/office/powerpoint/2010/main" val="1471979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
            </a:r>
            <a:br>
              <a:rPr lang="en-US" b="1" dirty="0" smtClean="0"/>
            </a:br>
            <a:r>
              <a:rPr lang="en-US" b="1" dirty="0" smtClean="0"/>
              <a:t>Browser </a:t>
            </a:r>
            <a:r>
              <a:rPr lang="en-US" b="1" dirty="0"/>
              <a:t>Console </a:t>
            </a:r>
            <a:r>
              <a:rPr lang="en-US" dirty="0"/>
              <a:t/>
            </a:r>
            <a:br>
              <a:rPr lang="en-US" dirty="0"/>
            </a:br>
            <a:endParaRPr lang="en-US" dirty="0"/>
          </a:p>
        </p:txBody>
      </p:sp>
      <p:sp>
        <p:nvSpPr>
          <p:cNvPr id="3" name="Text Placeholder 2"/>
          <p:cNvSpPr>
            <a:spLocks noGrp="1"/>
          </p:cNvSpPr>
          <p:nvPr>
            <p:ph type="body" idx="1"/>
          </p:nvPr>
        </p:nvSpPr>
        <p:spPr/>
        <p:txBody>
          <a:bodyPr/>
          <a:lstStyle/>
          <a:p>
            <a:r>
              <a:rPr lang="en-US" b="1" dirty="0"/>
              <a:t>Internet Explorer </a:t>
            </a:r>
            <a:r>
              <a:rPr lang="en-US" b="1" dirty="0" smtClean="0"/>
              <a:t> F12</a:t>
            </a:r>
          </a:p>
          <a:p>
            <a:r>
              <a:rPr lang="en-US" b="1" dirty="0"/>
              <a:t>Chrome </a:t>
            </a:r>
            <a:r>
              <a:rPr lang="en-US" dirty="0" smtClean="0"/>
              <a:t>- </a:t>
            </a:r>
            <a:r>
              <a:rPr lang="en-US" b="1" dirty="0"/>
              <a:t>View &gt; Developer &gt; JavaScript Console </a:t>
            </a:r>
            <a:endParaRPr lang="en-US" dirty="0"/>
          </a:p>
          <a:p>
            <a:endParaRPr lang="en-US" dirty="0"/>
          </a:p>
        </p:txBody>
      </p:sp>
      <p:pic>
        <p:nvPicPr>
          <p:cNvPr id="1026" name="Picture 2" descr="https://mdn.mozillademos.org/files/7363/web-console-commandlin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68207" y="3190673"/>
            <a:ext cx="3036376" cy="2036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20122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dirty="0"/>
              <a:t>Your First JavaScript Program </a:t>
            </a:r>
            <a:r>
              <a:rPr lang="en-US" sz="2400" dirty="0"/>
              <a:t/>
            </a:r>
            <a:br>
              <a:rPr lang="en-US" sz="2400" dirty="0"/>
            </a:br>
            <a:endParaRPr lang="en-US" sz="2400" dirty="0"/>
          </a:p>
        </p:txBody>
      </p:sp>
      <p:sp>
        <p:nvSpPr>
          <p:cNvPr id="3" name="Text Placeholder 2"/>
          <p:cNvSpPr>
            <a:spLocks noGrp="1"/>
          </p:cNvSpPr>
          <p:nvPr>
            <p:ph type="body" idx="1"/>
          </p:nvPr>
        </p:nvSpPr>
        <p:spPr/>
        <p:txBody>
          <a:bodyPr/>
          <a:lstStyle/>
          <a:p>
            <a:pPr marL="114300" indent="0">
              <a:buNone/>
            </a:pPr>
            <a:r>
              <a:rPr lang="en-US" dirty="0" err="1" smtClean="0"/>
              <a:t>Plaats</a:t>
            </a:r>
            <a:r>
              <a:rPr lang="en-US" dirty="0" smtClean="0"/>
              <a:t> de </a:t>
            </a:r>
            <a:r>
              <a:rPr lang="en-US" dirty="0" err="1" smtClean="0"/>
              <a:t>volgende</a:t>
            </a:r>
            <a:r>
              <a:rPr lang="en-US" dirty="0" smtClean="0"/>
              <a:t> code in de </a:t>
            </a:r>
            <a:r>
              <a:rPr lang="en-US" dirty="0" smtClean="0">
                <a:solidFill>
                  <a:srgbClr val="FFFF00"/>
                </a:solidFill>
              </a:rPr>
              <a:t>Browser Console</a:t>
            </a:r>
            <a:r>
              <a:rPr lang="en-US" dirty="0" smtClean="0"/>
              <a:t>:</a:t>
            </a:r>
          </a:p>
          <a:p>
            <a:pPr marL="114300" indent="0" algn="ctr">
              <a:buNone/>
            </a:pPr>
            <a:r>
              <a:rPr lang="en-US" dirty="0" err="1" smtClean="0"/>
              <a:t>console.log</a:t>
            </a:r>
            <a:r>
              <a:rPr lang="en-US" dirty="0"/>
              <a:t>("Hello World!"); </a:t>
            </a:r>
          </a:p>
          <a:p>
            <a:endParaRPr lang="en-US" dirty="0"/>
          </a:p>
        </p:txBody>
      </p:sp>
    </p:spTree>
    <p:extLst>
      <p:ext uri="{BB962C8B-B14F-4D97-AF65-F5344CB8AC3E}">
        <p14:creationId xmlns:p14="http://schemas.microsoft.com/office/powerpoint/2010/main" val="19450880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132" y="1828800"/>
            <a:ext cx="7179687" cy="1928871"/>
          </a:xfrm>
          <a:prstGeom prst="rect">
            <a:avLst/>
          </a:prstGeom>
        </p:spPr>
      </p:pic>
    </p:spTree>
    <p:extLst>
      <p:ext uri="{BB962C8B-B14F-4D97-AF65-F5344CB8AC3E}">
        <p14:creationId xmlns:p14="http://schemas.microsoft.com/office/powerpoint/2010/main" val="10268589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t>Three Layers of the Web </a:t>
            </a:r>
            <a:r>
              <a:rPr lang="en-US" sz="2800" dirty="0"/>
              <a:t/>
            </a:r>
            <a:br>
              <a:rPr lang="en-US" sz="2800" dirty="0"/>
            </a:br>
            <a:endParaRPr lang="en-US" sz="2800" dirty="0"/>
          </a:p>
        </p:txBody>
      </p:sp>
      <p:pic>
        <p:nvPicPr>
          <p:cNvPr id="4" name="Picture 3"/>
          <p:cNvPicPr>
            <a:picLocks noChangeAspect="1"/>
          </p:cNvPicPr>
          <p:nvPr/>
        </p:nvPicPr>
        <p:blipFill>
          <a:blip r:embed="rId2"/>
          <a:stretch>
            <a:fillRect/>
          </a:stretch>
        </p:blipFill>
        <p:spPr>
          <a:xfrm>
            <a:off x="2430404" y="797668"/>
            <a:ext cx="4215319" cy="4215319"/>
          </a:xfrm>
          <a:prstGeom prst="rect">
            <a:avLst/>
          </a:prstGeom>
        </p:spPr>
      </p:pic>
    </p:spTree>
    <p:extLst>
      <p:ext uri="{BB962C8B-B14F-4D97-AF65-F5344CB8AC3E}">
        <p14:creationId xmlns:p14="http://schemas.microsoft.com/office/powerpoint/2010/main" val="12401383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Keep all of these layers separate</a:t>
            </a:r>
          </a:p>
        </p:txBody>
      </p:sp>
      <p:sp>
        <p:nvSpPr>
          <p:cNvPr id="3" name="Text Placeholder 2"/>
          <p:cNvSpPr>
            <a:spLocks noGrp="1"/>
          </p:cNvSpPr>
          <p:nvPr>
            <p:ph type="body" idx="1"/>
          </p:nvPr>
        </p:nvSpPr>
        <p:spPr/>
        <p:txBody>
          <a:bodyPr/>
          <a:lstStyle/>
          <a:p>
            <a:pPr marL="114300" indent="0" algn="ctr">
              <a:buNone/>
            </a:pPr>
            <a:endParaRPr lang="en-US" dirty="0" smtClean="0"/>
          </a:p>
          <a:p>
            <a:pPr marL="114300" indent="0" algn="ctr">
              <a:buNone/>
            </a:pPr>
            <a:r>
              <a:rPr lang="en-US" dirty="0" smtClean="0"/>
              <a:t>JavaScript in a </a:t>
            </a:r>
            <a:r>
              <a:rPr lang="en-US" dirty="0" smtClean="0">
                <a:solidFill>
                  <a:srgbClr val="92D050"/>
                </a:solidFill>
              </a:rPr>
              <a:t>.</a:t>
            </a:r>
            <a:r>
              <a:rPr lang="en-US" dirty="0" err="1" smtClean="0">
                <a:solidFill>
                  <a:srgbClr val="92D050"/>
                </a:solidFill>
              </a:rPr>
              <a:t>js</a:t>
            </a:r>
            <a:r>
              <a:rPr lang="en-US" dirty="0" smtClean="0">
                <a:solidFill>
                  <a:srgbClr val="92D050"/>
                </a:solidFill>
              </a:rPr>
              <a:t>-file</a:t>
            </a:r>
          </a:p>
          <a:p>
            <a:pPr marL="114300" indent="0" algn="ctr">
              <a:buNone/>
            </a:pPr>
            <a:r>
              <a:rPr lang="en-US" dirty="0" smtClean="0"/>
              <a:t>CSS styling </a:t>
            </a:r>
            <a:r>
              <a:rPr lang="en-US" dirty="0"/>
              <a:t>in a </a:t>
            </a:r>
            <a:r>
              <a:rPr lang="en-US" dirty="0">
                <a:solidFill>
                  <a:srgbClr val="FFC000"/>
                </a:solidFill>
              </a:rPr>
              <a:t>.</a:t>
            </a:r>
            <a:r>
              <a:rPr lang="en-US" dirty="0" err="1" smtClean="0">
                <a:solidFill>
                  <a:srgbClr val="FFC000"/>
                </a:solidFill>
              </a:rPr>
              <a:t>css</a:t>
            </a:r>
            <a:r>
              <a:rPr lang="en-US" dirty="0" smtClean="0">
                <a:solidFill>
                  <a:srgbClr val="FFC000"/>
                </a:solidFill>
              </a:rPr>
              <a:t>-file</a:t>
            </a:r>
            <a:endParaRPr lang="en-US" dirty="0" smtClean="0">
              <a:solidFill>
                <a:srgbClr val="C00000"/>
              </a:solidFill>
            </a:endParaRPr>
          </a:p>
          <a:p>
            <a:pPr marL="114300" indent="0" algn="ctr">
              <a:buNone/>
            </a:pPr>
            <a:r>
              <a:rPr lang="en-US" dirty="0"/>
              <a:t>HTML in a </a:t>
            </a:r>
            <a:r>
              <a:rPr lang="en-US" dirty="0">
                <a:solidFill>
                  <a:srgbClr val="FFFF00"/>
                </a:solidFill>
              </a:rPr>
              <a:t>.html-file</a:t>
            </a:r>
          </a:p>
          <a:p>
            <a:pPr marL="114300" indent="0" algn="ctr">
              <a:buNone/>
            </a:pPr>
            <a:endParaRPr lang="en-US" dirty="0">
              <a:solidFill>
                <a:srgbClr val="C00000"/>
              </a:solidFill>
            </a:endParaRPr>
          </a:p>
          <a:p>
            <a:endParaRPr lang="en-US" dirty="0"/>
          </a:p>
        </p:txBody>
      </p:sp>
    </p:spTree>
    <p:extLst>
      <p:ext uri="{BB962C8B-B14F-4D97-AF65-F5344CB8AC3E}">
        <p14:creationId xmlns:p14="http://schemas.microsoft.com/office/powerpoint/2010/main" val="13134189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Requirements</a:t>
            </a:r>
          </a:p>
        </p:txBody>
      </p:sp>
      <p:sp>
        <p:nvSpPr>
          <p:cNvPr id="66" name="Shape 66"/>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2700"/>
              </a:spcBef>
              <a:spcAft>
                <a:spcPts val="0"/>
              </a:spcAft>
              <a:buClr>
                <a:srgbClr val="FFFFFF"/>
              </a:buClr>
              <a:buSzPct val="75000"/>
              <a:buFont typeface="Helvetica Neue"/>
              <a:buChar char="•"/>
            </a:pPr>
            <a:endParaRPr lang="en-US" sz="2400" b="0" i="0" u="none" strike="noStrike" cap="none" dirty="0" smtClean="0">
              <a:solidFill>
                <a:srgbClr val="FFFFFF"/>
              </a:solidFill>
              <a:latin typeface="Helvetica Neue"/>
              <a:ea typeface="Helvetica Neue"/>
              <a:cs typeface="Helvetica Neue"/>
              <a:sym typeface="Helvetica Neue"/>
            </a:endParaRPr>
          </a:p>
          <a:p>
            <a:pPr marL="292100" marR="0" lvl="0" indent="-292100" algn="l" rtl="0">
              <a:lnSpc>
                <a:spcPct val="100000"/>
              </a:lnSpc>
              <a:spcBef>
                <a:spcPts val="2700"/>
              </a:spcBef>
              <a:spcAft>
                <a:spcPts val="0"/>
              </a:spcAft>
              <a:buClr>
                <a:srgbClr val="FFFFFF"/>
              </a:buClr>
              <a:buSzPct val="75000"/>
              <a:buFont typeface="Helvetica Neue"/>
              <a:buChar char="•"/>
            </a:pPr>
            <a:endParaRPr lang="en-US" dirty="0"/>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smtClean="0">
                <a:solidFill>
                  <a:srgbClr val="FFFFFF"/>
                </a:solidFill>
                <a:latin typeface="Helvetica Neue"/>
                <a:ea typeface="Helvetica Neue"/>
                <a:cs typeface="Helvetica Neue"/>
                <a:sym typeface="Helvetica Neue"/>
              </a:rPr>
              <a:t>Must </a:t>
            </a:r>
            <a:r>
              <a:rPr lang="en-US" sz="2400" b="0" i="0" u="none" strike="noStrike" cap="none" dirty="0">
                <a:solidFill>
                  <a:srgbClr val="FFFFFF"/>
                </a:solidFill>
                <a:latin typeface="Helvetica Neue"/>
                <a:ea typeface="Helvetica Neue"/>
                <a:cs typeface="Helvetica Neue"/>
                <a:sym typeface="Helvetica Neue"/>
              </a:rPr>
              <a:t>have </a:t>
            </a:r>
            <a:r>
              <a:rPr lang="en-US" sz="2400" b="0" i="0" u="none" strike="noStrike" cap="none" dirty="0">
                <a:solidFill>
                  <a:srgbClr val="92D050"/>
                </a:solidFill>
                <a:latin typeface="Helvetica Neue"/>
                <a:ea typeface="Helvetica Neue"/>
                <a:cs typeface="Helvetica Neue"/>
                <a:sym typeface="Helvetica Neue"/>
              </a:rPr>
              <a:t>Node</a:t>
            </a:r>
            <a:r>
              <a:rPr lang="en-US" sz="2400" b="0" i="0" u="none" strike="noStrike" cap="none" dirty="0">
                <a:solidFill>
                  <a:srgbClr val="FFFFFF"/>
                </a:solidFill>
                <a:latin typeface="Helvetica Neue"/>
                <a:ea typeface="Helvetica Neue"/>
                <a:cs typeface="Helvetica Neue"/>
                <a:sym typeface="Helvetica Neue"/>
              </a:rPr>
              <a:t> installed</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Must have </a:t>
            </a:r>
            <a:r>
              <a:rPr lang="en-US" sz="2400" b="0" i="0" u="none" strike="noStrike" cap="none" dirty="0" smtClean="0">
                <a:solidFill>
                  <a:srgbClr val="FFC000"/>
                </a:solidFill>
                <a:latin typeface="Helvetica Neue"/>
                <a:ea typeface="Helvetica Neue"/>
                <a:cs typeface="Helvetica Neue"/>
                <a:sym typeface="Helvetica Neue"/>
              </a:rPr>
              <a:t>Chrome</a:t>
            </a:r>
            <a:r>
              <a:rPr lang="en-US" sz="2400" b="0" i="0" u="none" strike="noStrike" cap="none" dirty="0" smtClean="0">
                <a:solidFill>
                  <a:srgbClr val="FFFFFF"/>
                </a:solidFill>
                <a:latin typeface="Helvetica Neue"/>
                <a:ea typeface="Helvetica Neue"/>
                <a:cs typeface="Helvetica Neue"/>
                <a:sym typeface="Helvetica Neue"/>
              </a:rPr>
              <a:t> installed</a:t>
            </a:r>
          </a:p>
          <a:p>
            <a:pPr marL="292100" marR="0" lvl="0" indent="-292100" algn="l" rtl="0">
              <a:lnSpc>
                <a:spcPct val="100000"/>
              </a:lnSpc>
              <a:spcBef>
                <a:spcPts val="2700"/>
              </a:spcBef>
              <a:spcAft>
                <a:spcPts val="0"/>
              </a:spcAft>
              <a:buClr>
                <a:srgbClr val="FFFFFF"/>
              </a:buClr>
              <a:buSzPct val="75000"/>
              <a:buFont typeface="Helvetica Neue"/>
              <a:buChar char="•"/>
            </a:pPr>
            <a:r>
              <a:rPr lang="en-US" dirty="0" smtClean="0"/>
              <a:t>Use an </a:t>
            </a:r>
            <a:r>
              <a:rPr lang="en-US" dirty="0" smtClean="0">
                <a:solidFill>
                  <a:srgbClr val="FFFF00"/>
                </a:solidFill>
              </a:rPr>
              <a:t>IDE</a:t>
            </a:r>
            <a:r>
              <a:rPr lang="en-US" dirty="0" smtClean="0"/>
              <a:t> or </a:t>
            </a:r>
            <a:r>
              <a:rPr lang="en-US" i="1" dirty="0" err="1" smtClean="0">
                <a:solidFill>
                  <a:srgbClr val="FFFF00"/>
                </a:solidFill>
              </a:rPr>
              <a:t>Nodepad</a:t>
            </a:r>
            <a:endParaRPr lang="en-US" sz="2400" b="0" i="1" u="none" strike="noStrike" cap="none" dirty="0" smtClean="0">
              <a:solidFill>
                <a:srgbClr val="FFFF00"/>
              </a:solidFill>
              <a:sym typeface="Helvetica Neue"/>
            </a:endParaRPr>
          </a:p>
          <a:p>
            <a:pPr marL="292100" marR="0" lvl="0" indent="-292100" algn="l" rtl="0">
              <a:lnSpc>
                <a:spcPct val="100000"/>
              </a:lnSpc>
              <a:spcBef>
                <a:spcPts val="2700"/>
              </a:spcBef>
              <a:spcAft>
                <a:spcPts val="0"/>
              </a:spcAft>
              <a:buClr>
                <a:srgbClr val="FFFFFF"/>
              </a:buClr>
              <a:buSzPct val="75000"/>
              <a:buFont typeface="Helvetica Neue"/>
              <a:buChar char="•"/>
            </a:pPr>
            <a:endParaRPr lang="en-US" sz="2400" b="0" i="0" u="none" strike="noStrike" cap="none" dirty="0" smtClean="0">
              <a:solidFill>
                <a:srgbClr val="FFFFFF"/>
              </a:solidFill>
              <a:latin typeface="Helvetica Neue"/>
              <a:ea typeface="Helvetica Neue"/>
              <a:cs typeface="Helvetica Neue"/>
              <a:sym typeface="Helvetica Neue"/>
            </a:endParaRPr>
          </a:p>
          <a:p>
            <a:pPr marL="292100" marR="0" lvl="0" indent="-292100" algn="l" rtl="0">
              <a:lnSpc>
                <a:spcPct val="100000"/>
              </a:lnSpc>
              <a:spcBef>
                <a:spcPts val="2700"/>
              </a:spcBef>
              <a:spcAft>
                <a:spcPts val="0"/>
              </a:spcAft>
              <a:buClr>
                <a:srgbClr val="FFFFFF"/>
              </a:buClr>
              <a:buSzPct val="75000"/>
              <a:buFont typeface="Helvetica Neue"/>
              <a:buChar char="•"/>
            </a:pPr>
            <a:endParaRPr lang="en-US" sz="2400" b="0" i="0" u="none" strike="noStrike" cap="none" dirty="0">
              <a:solidFill>
                <a:srgbClr val="FFFFFF"/>
              </a:solidFill>
              <a:latin typeface="Helvetica Neue"/>
              <a:ea typeface="Helvetica Neue"/>
              <a:cs typeface="Helvetica Neue"/>
              <a:sym typeface="Helvetica Neue"/>
            </a:endParaRPr>
          </a:p>
        </p:txBody>
      </p:sp>
      <p:pic>
        <p:nvPicPr>
          <p:cNvPr id="2" name="Picture 1"/>
          <p:cNvPicPr>
            <a:picLocks noChangeAspect="1"/>
          </p:cNvPicPr>
          <p:nvPr/>
        </p:nvPicPr>
        <p:blipFill>
          <a:blip r:embed="rId3"/>
          <a:stretch>
            <a:fillRect/>
          </a:stretch>
        </p:blipFill>
        <p:spPr>
          <a:xfrm>
            <a:off x="5035280" y="2717260"/>
            <a:ext cx="601088" cy="601088"/>
          </a:xfrm>
          <a:prstGeom prst="rect">
            <a:avLst/>
          </a:prstGeom>
        </p:spPr>
      </p:pic>
      <p:pic>
        <p:nvPicPr>
          <p:cNvPr id="4" name="Picture 3"/>
          <p:cNvPicPr>
            <a:picLocks noChangeAspect="1"/>
          </p:cNvPicPr>
          <p:nvPr/>
        </p:nvPicPr>
        <p:blipFill>
          <a:blip r:embed="rId4"/>
          <a:stretch>
            <a:fillRect/>
          </a:stretch>
        </p:blipFill>
        <p:spPr>
          <a:xfrm>
            <a:off x="4761511" y="2144865"/>
            <a:ext cx="574313" cy="350331"/>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Tutorial</a:t>
            </a:r>
            <a:endParaRPr lang="en-US" dirty="0"/>
          </a:p>
        </p:txBody>
      </p:sp>
      <p:sp>
        <p:nvSpPr>
          <p:cNvPr id="3" name="Text Placeholder 2"/>
          <p:cNvSpPr>
            <a:spLocks noGrp="1"/>
          </p:cNvSpPr>
          <p:nvPr>
            <p:ph type="body" idx="1"/>
          </p:nvPr>
        </p:nvSpPr>
        <p:spPr/>
        <p:txBody>
          <a:bodyPr/>
          <a:lstStyle/>
          <a:p>
            <a:r>
              <a:rPr lang="en-US" dirty="0"/>
              <a:t>https://</a:t>
            </a:r>
            <a:r>
              <a:rPr lang="en-US" dirty="0" err="1"/>
              <a:t>developer.mozilla.org</a:t>
            </a:r>
            <a:r>
              <a:rPr lang="en-US" dirty="0"/>
              <a:t>/</a:t>
            </a:r>
            <a:r>
              <a:rPr lang="en-US" dirty="0" err="1"/>
              <a:t>en</a:t>
            </a:r>
            <a:r>
              <a:rPr lang="en-US" dirty="0"/>
              <a:t>-US/docs/Learn/</a:t>
            </a:r>
            <a:r>
              <a:rPr lang="en-US" dirty="0" err="1"/>
              <a:t>Getting_started_with_the_web</a:t>
            </a:r>
            <a:r>
              <a:rPr lang="en-US" dirty="0"/>
              <a:t>/</a:t>
            </a:r>
            <a:r>
              <a:rPr lang="en-US" dirty="0" err="1"/>
              <a:t>JavaScript_basics</a:t>
            </a:r>
            <a:endParaRPr lang="en-US" dirty="0"/>
          </a:p>
        </p:txBody>
      </p:sp>
    </p:spTree>
    <p:extLst>
      <p:ext uri="{BB962C8B-B14F-4D97-AF65-F5344CB8AC3E}">
        <p14:creationId xmlns:p14="http://schemas.microsoft.com/office/powerpoint/2010/main" val="4005213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Download</a:t>
            </a:r>
            <a:endParaRPr lang="en-US" dirty="0"/>
          </a:p>
        </p:txBody>
      </p:sp>
      <p:sp>
        <p:nvSpPr>
          <p:cNvPr id="3" name="Text Placeholder 2"/>
          <p:cNvSpPr>
            <a:spLocks noGrp="1"/>
          </p:cNvSpPr>
          <p:nvPr>
            <p:ph type="body" idx="1"/>
          </p:nvPr>
        </p:nvSpPr>
        <p:spPr/>
        <p:txBody>
          <a:bodyPr/>
          <a:lstStyle/>
          <a:p>
            <a:r>
              <a:rPr lang="en-US" dirty="0">
                <a:hlinkClick r:id="rId3"/>
              </a:rPr>
              <a:t>https://</a:t>
            </a:r>
            <a:r>
              <a:rPr lang="en-US" dirty="0" smtClean="0">
                <a:hlinkClick r:id="rId3"/>
              </a:rPr>
              <a:t>github.com/mdn/beginner-html-site-styled/archive/gh-pages.zip</a:t>
            </a:r>
            <a:endParaRPr lang="en-US" dirty="0"/>
          </a:p>
        </p:txBody>
      </p:sp>
    </p:spTree>
    <p:extLst>
      <p:ext uri="{BB962C8B-B14F-4D97-AF65-F5344CB8AC3E}">
        <p14:creationId xmlns:p14="http://schemas.microsoft.com/office/powerpoint/2010/main" val="15145641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1593" y="876299"/>
            <a:ext cx="4215589" cy="3239347"/>
          </a:xfrm>
          <a:prstGeom prst="rect">
            <a:avLst/>
          </a:prstGeom>
        </p:spPr>
      </p:pic>
      <p:pic>
        <p:nvPicPr>
          <p:cNvPr id="5" name="Picture 4"/>
          <p:cNvPicPr>
            <a:picLocks noChangeAspect="1"/>
          </p:cNvPicPr>
          <p:nvPr/>
        </p:nvPicPr>
        <p:blipFill>
          <a:blip r:embed="rId3"/>
          <a:stretch>
            <a:fillRect/>
          </a:stretch>
        </p:blipFill>
        <p:spPr>
          <a:xfrm>
            <a:off x="7008890" y="1725039"/>
            <a:ext cx="1569396" cy="1569396"/>
          </a:xfrm>
          <a:prstGeom prst="rect">
            <a:avLst/>
          </a:prstGeom>
        </p:spPr>
      </p:pic>
    </p:spTree>
    <p:extLst>
      <p:ext uri="{BB962C8B-B14F-4D97-AF65-F5344CB8AC3E}">
        <p14:creationId xmlns:p14="http://schemas.microsoft.com/office/powerpoint/2010/main" val="1678835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59574" y="133945"/>
            <a:ext cx="3898613" cy="4663602"/>
          </a:xfrm>
          <a:prstGeom prst="rect">
            <a:avLst/>
          </a:prstGeom>
        </p:spPr>
      </p:pic>
    </p:spTree>
    <p:extLst>
      <p:ext uri="{BB962C8B-B14F-4D97-AF65-F5344CB8AC3E}">
        <p14:creationId xmlns:p14="http://schemas.microsoft.com/office/powerpoint/2010/main" val="9551501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6332" y="214009"/>
            <a:ext cx="7747894" cy="4467233"/>
          </a:xfrm>
        </p:spPr>
        <p:txBody>
          <a:bodyPr/>
          <a:lstStyle/>
          <a:p>
            <a:pPr marL="114300" indent="0">
              <a:spcBef>
                <a:spcPts val="0"/>
              </a:spcBef>
              <a:buNone/>
            </a:pPr>
            <a:r>
              <a:rPr lang="en-US" sz="1100" dirty="0">
                <a:solidFill>
                  <a:srgbClr val="FFFF00"/>
                </a:solidFill>
              </a:rPr>
              <a:t>&lt;!DOCTYPE html&gt;</a:t>
            </a:r>
          </a:p>
          <a:p>
            <a:pPr marL="114300" indent="0">
              <a:spcBef>
                <a:spcPts val="0"/>
              </a:spcBef>
              <a:buNone/>
            </a:pPr>
            <a:r>
              <a:rPr lang="en-US" sz="1100" dirty="0">
                <a:solidFill>
                  <a:srgbClr val="FFFF00"/>
                </a:solidFill>
              </a:rPr>
              <a:t>&lt;html&gt;</a:t>
            </a:r>
          </a:p>
          <a:p>
            <a:pPr marL="393700" lvl="1" indent="0">
              <a:spcBef>
                <a:spcPts val="0"/>
              </a:spcBef>
              <a:buNone/>
            </a:pPr>
            <a:r>
              <a:rPr lang="en-US" sz="1100" dirty="0">
                <a:solidFill>
                  <a:srgbClr val="FFFF00"/>
                </a:solidFill>
              </a:rPr>
              <a:t>&lt;head&gt;</a:t>
            </a:r>
          </a:p>
          <a:p>
            <a:pPr marL="393700" lvl="1" indent="0">
              <a:spcBef>
                <a:spcPts val="0"/>
              </a:spcBef>
              <a:buNone/>
            </a:pPr>
            <a:r>
              <a:rPr lang="en-US" sz="1100" dirty="0">
                <a:solidFill>
                  <a:srgbClr val="FFFF00"/>
                </a:solidFill>
              </a:rPr>
              <a:t/>
            </a:r>
            <a:br>
              <a:rPr lang="en-US" sz="1100" dirty="0">
                <a:solidFill>
                  <a:srgbClr val="FFFF00"/>
                </a:solidFill>
              </a:rPr>
            </a:br>
            <a:r>
              <a:rPr lang="en-US" sz="1100" dirty="0">
                <a:solidFill>
                  <a:srgbClr val="FFFF00"/>
                </a:solidFill>
              </a:rPr>
              <a:t>&lt;/head</a:t>
            </a:r>
            <a:r>
              <a:rPr lang="en-US" sz="1100" dirty="0" smtClean="0">
                <a:solidFill>
                  <a:srgbClr val="FFFF00"/>
                </a:solidFill>
              </a:rPr>
              <a:t>&gt;</a:t>
            </a:r>
          </a:p>
          <a:p>
            <a:pPr marL="393700" lvl="1" indent="0">
              <a:spcBef>
                <a:spcPts val="0"/>
              </a:spcBef>
              <a:buNone/>
            </a:pPr>
            <a:endParaRPr lang="en-US" sz="1100" dirty="0">
              <a:solidFill>
                <a:srgbClr val="FFFF00"/>
              </a:solidFill>
            </a:endParaRPr>
          </a:p>
          <a:p>
            <a:pPr marL="393700" lvl="1" indent="0">
              <a:spcBef>
                <a:spcPts val="0"/>
              </a:spcBef>
              <a:buNone/>
            </a:pPr>
            <a:r>
              <a:rPr lang="en-US" sz="1100" dirty="0">
                <a:solidFill>
                  <a:srgbClr val="FFFF00"/>
                </a:solidFill>
              </a:rPr>
              <a:t>&lt;body</a:t>
            </a:r>
            <a:r>
              <a:rPr lang="en-US" sz="1100" dirty="0" smtClean="0">
                <a:solidFill>
                  <a:srgbClr val="FFFF00"/>
                </a:solidFill>
              </a:rPr>
              <a:t>&gt;</a:t>
            </a:r>
          </a:p>
          <a:p>
            <a:pPr marL="393700" lvl="1" indent="0">
              <a:spcBef>
                <a:spcPts val="0"/>
              </a:spcBef>
              <a:buNone/>
            </a:pPr>
            <a:endParaRPr lang="en-US" sz="1100" dirty="0">
              <a:solidFill>
                <a:srgbClr val="FFFF00"/>
              </a:solidFill>
            </a:endParaRPr>
          </a:p>
          <a:p>
            <a:pPr marL="393700" lvl="1" indent="0">
              <a:spcBef>
                <a:spcPts val="0"/>
              </a:spcBef>
              <a:buNone/>
            </a:pPr>
            <a:r>
              <a:rPr lang="en-US" sz="1100" dirty="0">
                <a:solidFill>
                  <a:srgbClr val="FFFF00"/>
                </a:solidFill>
              </a:rPr>
              <a:t>&lt;/body&gt;</a:t>
            </a:r>
          </a:p>
          <a:p>
            <a:pPr marL="114300" indent="0">
              <a:spcBef>
                <a:spcPts val="0"/>
              </a:spcBef>
              <a:buNone/>
            </a:pPr>
            <a:r>
              <a:rPr lang="en-US" sz="1100" dirty="0">
                <a:solidFill>
                  <a:srgbClr val="FFFF00"/>
                </a:solidFill>
              </a:rPr>
              <a:t>&lt;/html&gt;</a:t>
            </a:r>
          </a:p>
          <a:p>
            <a:pPr marL="114300" indent="0">
              <a:spcBef>
                <a:spcPts val="0"/>
              </a:spcBef>
              <a:buNone/>
            </a:pPr>
            <a:endParaRPr lang="en-US" sz="1100" dirty="0">
              <a:solidFill>
                <a:schemeClr val="bg1"/>
              </a:solidFill>
            </a:endParaRPr>
          </a:p>
        </p:txBody>
      </p:sp>
    </p:spTree>
    <p:extLst>
      <p:ext uri="{BB962C8B-B14F-4D97-AF65-F5344CB8AC3E}">
        <p14:creationId xmlns:p14="http://schemas.microsoft.com/office/powerpoint/2010/main" val="7681584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6332" y="214009"/>
            <a:ext cx="7747894" cy="4467233"/>
          </a:xfrm>
        </p:spPr>
        <p:txBody>
          <a:bodyPr/>
          <a:lstStyle/>
          <a:p>
            <a:pPr marL="114300" indent="0">
              <a:spcBef>
                <a:spcPts val="0"/>
              </a:spcBef>
              <a:buNone/>
            </a:pPr>
            <a:r>
              <a:rPr lang="en-US" sz="1100" dirty="0">
                <a:solidFill>
                  <a:srgbClr val="FFFF00"/>
                </a:solidFill>
              </a:rPr>
              <a:t>&lt;!DOCTYPE html&gt;</a:t>
            </a:r>
          </a:p>
          <a:p>
            <a:pPr marL="114300" indent="0">
              <a:spcBef>
                <a:spcPts val="0"/>
              </a:spcBef>
              <a:buNone/>
            </a:pPr>
            <a:r>
              <a:rPr lang="en-US" sz="1100" dirty="0">
                <a:solidFill>
                  <a:srgbClr val="FFFF00"/>
                </a:solidFill>
              </a:rPr>
              <a:t>&lt;html&gt;</a:t>
            </a:r>
          </a:p>
          <a:p>
            <a:pPr marL="393700" lvl="1" indent="0">
              <a:spcBef>
                <a:spcPts val="0"/>
              </a:spcBef>
              <a:buNone/>
            </a:pPr>
            <a:r>
              <a:rPr lang="en-US" sz="1100" dirty="0">
                <a:solidFill>
                  <a:srgbClr val="FFFF00"/>
                </a:solidFill>
              </a:rPr>
              <a:t>&lt;head&gt;</a:t>
            </a:r>
          </a:p>
          <a:p>
            <a:pPr marL="685800" lvl="2" indent="0">
              <a:spcBef>
                <a:spcPts val="0"/>
              </a:spcBef>
              <a:buNone/>
            </a:pPr>
            <a:r>
              <a:rPr lang="en-US" sz="1100" dirty="0"/>
              <a:t>&lt;meta charset="utf-8"&gt;</a:t>
            </a:r>
          </a:p>
          <a:p>
            <a:pPr marL="685800" lvl="2" indent="0">
              <a:spcBef>
                <a:spcPts val="0"/>
              </a:spcBef>
              <a:buNone/>
            </a:pPr>
            <a:r>
              <a:rPr lang="en-US" sz="1100" dirty="0"/>
              <a:t>&lt;title&gt;My test page&lt;/title&gt;</a:t>
            </a:r>
          </a:p>
          <a:p>
            <a:pPr marL="685800" lvl="2" indent="0">
              <a:spcBef>
                <a:spcPts val="0"/>
              </a:spcBef>
              <a:buNone/>
            </a:pPr>
            <a:r>
              <a:rPr lang="en-US" sz="1100" dirty="0"/>
              <a:t>&lt;link </a:t>
            </a:r>
            <a:r>
              <a:rPr lang="en-US" sz="1100" dirty="0" err="1"/>
              <a:t>href</a:t>
            </a:r>
            <a:r>
              <a:rPr lang="en-US" sz="1100" dirty="0"/>
              <a:t>="styles/</a:t>
            </a:r>
            <a:r>
              <a:rPr lang="en-US" sz="1100" dirty="0" err="1"/>
              <a:t>style.css</a:t>
            </a:r>
            <a:r>
              <a:rPr lang="en-US" sz="1100" dirty="0"/>
              <a:t>" </a:t>
            </a:r>
            <a:r>
              <a:rPr lang="en-US" sz="1100" dirty="0" err="1"/>
              <a:t>rel</a:t>
            </a:r>
            <a:r>
              <a:rPr lang="en-US" sz="1100" dirty="0"/>
              <a:t>="stylesheet" type="text/</a:t>
            </a:r>
            <a:r>
              <a:rPr lang="en-US" sz="1100" dirty="0" err="1"/>
              <a:t>css</a:t>
            </a:r>
            <a:r>
              <a:rPr lang="en-US" sz="1100" dirty="0"/>
              <a:t>"&gt;</a:t>
            </a:r>
          </a:p>
          <a:p>
            <a:pPr marL="393700" lvl="1" indent="0">
              <a:spcBef>
                <a:spcPts val="0"/>
              </a:spcBef>
              <a:buNone/>
            </a:pPr>
            <a:r>
              <a:rPr lang="en-US" sz="1100" dirty="0" smtClean="0">
                <a:solidFill>
                  <a:srgbClr val="FFFF00"/>
                </a:solidFill>
              </a:rPr>
              <a:t>&lt;/</a:t>
            </a:r>
            <a:r>
              <a:rPr lang="en-US" sz="1100" dirty="0">
                <a:solidFill>
                  <a:srgbClr val="FFFF00"/>
                </a:solidFill>
              </a:rPr>
              <a:t>head</a:t>
            </a:r>
            <a:r>
              <a:rPr lang="en-US" sz="1100" dirty="0" smtClean="0">
                <a:solidFill>
                  <a:srgbClr val="FFFF00"/>
                </a:solidFill>
              </a:rPr>
              <a:t>&gt;</a:t>
            </a:r>
          </a:p>
          <a:p>
            <a:pPr marL="393700" lvl="1" indent="0">
              <a:spcBef>
                <a:spcPts val="0"/>
              </a:spcBef>
              <a:buNone/>
            </a:pPr>
            <a:endParaRPr lang="en-US" sz="1100" dirty="0">
              <a:solidFill>
                <a:srgbClr val="FFFF00"/>
              </a:solidFill>
            </a:endParaRPr>
          </a:p>
          <a:p>
            <a:pPr marL="393700" lvl="1" indent="0">
              <a:spcBef>
                <a:spcPts val="0"/>
              </a:spcBef>
              <a:buNone/>
            </a:pPr>
            <a:r>
              <a:rPr lang="en-US" sz="1100" dirty="0">
                <a:solidFill>
                  <a:srgbClr val="FFFF00"/>
                </a:solidFill>
              </a:rPr>
              <a:t>&lt;body</a:t>
            </a:r>
            <a:r>
              <a:rPr lang="en-US" sz="1100" dirty="0" smtClean="0">
                <a:solidFill>
                  <a:srgbClr val="FFFF00"/>
                </a:solidFill>
              </a:rPr>
              <a:t>&gt;</a:t>
            </a:r>
          </a:p>
          <a:p>
            <a:pPr marL="685800" lvl="2" indent="0">
              <a:spcBef>
                <a:spcPts val="0"/>
              </a:spcBef>
              <a:buNone/>
            </a:pPr>
            <a:r>
              <a:rPr lang="en-US" sz="1100" dirty="0" smtClean="0"/>
              <a:t>&lt;</a:t>
            </a:r>
            <a:r>
              <a:rPr lang="en-US" sz="1100" dirty="0"/>
              <a:t>h1&gt;Mozilla is cool&lt;/h1&gt;</a:t>
            </a:r>
          </a:p>
          <a:p>
            <a:pPr marL="685800" lvl="2" indent="0">
              <a:spcBef>
                <a:spcPts val="0"/>
              </a:spcBef>
              <a:buNone/>
            </a:pPr>
            <a:r>
              <a:rPr lang="en-US" sz="1100" dirty="0"/>
              <a:t>&lt;</a:t>
            </a:r>
            <a:r>
              <a:rPr lang="en-US" sz="1100" dirty="0" err="1"/>
              <a:t>img</a:t>
            </a:r>
            <a:r>
              <a:rPr lang="en-US" sz="1100" dirty="0"/>
              <a:t> </a:t>
            </a:r>
            <a:r>
              <a:rPr lang="en-US" sz="1100" dirty="0" err="1"/>
              <a:t>src</a:t>
            </a:r>
            <a:r>
              <a:rPr lang="en-US" sz="1100" dirty="0"/>
              <a:t>="images/</a:t>
            </a:r>
            <a:r>
              <a:rPr lang="en-US" sz="1100" dirty="0" err="1"/>
              <a:t>firefox-icon.png</a:t>
            </a:r>
            <a:r>
              <a:rPr lang="en-US" sz="1100" dirty="0"/>
              <a:t>" alt="The Firefox logo: a flaming </a:t>
            </a:r>
            <a:r>
              <a:rPr lang="en-US" sz="1100" dirty="0" smtClean="0"/>
              <a:t>fox."&gt;</a:t>
            </a:r>
            <a:endParaRPr lang="en-US" sz="1100" dirty="0">
              <a:solidFill>
                <a:srgbClr val="FFFF00"/>
              </a:solidFill>
            </a:endParaRPr>
          </a:p>
          <a:p>
            <a:pPr marL="393700" lvl="1" indent="0">
              <a:spcBef>
                <a:spcPts val="0"/>
              </a:spcBef>
              <a:buNone/>
            </a:pPr>
            <a:r>
              <a:rPr lang="en-US" sz="1100" dirty="0">
                <a:solidFill>
                  <a:srgbClr val="FFFF00"/>
                </a:solidFill>
              </a:rPr>
              <a:t>&lt;/body&gt;</a:t>
            </a:r>
          </a:p>
          <a:p>
            <a:pPr marL="114300" indent="0">
              <a:spcBef>
                <a:spcPts val="0"/>
              </a:spcBef>
              <a:buNone/>
            </a:pPr>
            <a:r>
              <a:rPr lang="en-US" sz="1100" dirty="0">
                <a:solidFill>
                  <a:srgbClr val="FFFF00"/>
                </a:solidFill>
              </a:rPr>
              <a:t>&lt;/html&gt;</a:t>
            </a:r>
          </a:p>
          <a:p>
            <a:pPr marL="114300" indent="0">
              <a:spcBef>
                <a:spcPts val="0"/>
              </a:spcBef>
              <a:buNone/>
            </a:pPr>
            <a:endParaRPr lang="en-US" sz="1100" dirty="0">
              <a:solidFill>
                <a:schemeClr val="bg1"/>
              </a:solidFill>
            </a:endParaRPr>
          </a:p>
        </p:txBody>
      </p:sp>
    </p:spTree>
    <p:extLst>
      <p:ext uri="{BB962C8B-B14F-4D97-AF65-F5344CB8AC3E}">
        <p14:creationId xmlns:p14="http://schemas.microsoft.com/office/powerpoint/2010/main" val="395464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66994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1</a:t>
            </a:r>
            <a:endParaRPr lang="en-US" dirty="0"/>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7545" y="1124303"/>
            <a:ext cx="3170506" cy="3850584"/>
          </a:xfrm>
          <a:prstGeom prst="rect">
            <a:avLst/>
          </a:prstGeom>
        </p:spPr>
      </p:pic>
    </p:spTree>
    <p:extLst>
      <p:ext uri="{BB962C8B-B14F-4D97-AF65-F5344CB8AC3E}">
        <p14:creationId xmlns:p14="http://schemas.microsoft.com/office/powerpoint/2010/main" val="5980730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1</a:t>
            </a:r>
            <a:endParaRPr lang="en-US" dirty="0"/>
          </a:p>
        </p:txBody>
      </p:sp>
      <p:sp>
        <p:nvSpPr>
          <p:cNvPr id="3" name="Text Placeholder 2"/>
          <p:cNvSpPr>
            <a:spLocks noGrp="1"/>
          </p:cNvSpPr>
          <p:nvPr>
            <p:ph type="body" idx="1"/>
          </p:nvPr>
        </p:nvSpPr>
        <p:spPr/>
        <p:txBody>
          <a:bodyPr/>
          <a:lstStyle/>
          <a:p>
            <a:pPr marL="114300" indent="0" algn="ctr">
              <a:buNone/>
            </a:pPr>
            <a:r>
              <a:rPr lang="en-US" dirty="0"/>
              <a:t>C</a:t>
            </a:r>
            <a:r>
              <a:rPr lang="en-US" dirty="0" smtClean="0"/>
              <a:t>reate </a:t>
            </a:r>
            <a:r>
              <a:rPr lang="en-US" dirty="0"/>
              <a:t>a new file called </a:t>
            </a:r>
            <a:r>
              <a:rPr lang="en-US" dirty="0" err="1" smtClean="0">
                <a:solidFill>
                  <a:srgbClr val="FFFF00"/>
                </a:solidFill>
              </a:rPr>
              <a:t>main.js</a:t>
            </a:r>
            <a:r>
              <a:rPr lang="en-US" dirty="0" smtClean="0">
                <a:solidFill>
                  <a:srgbClr val="FFFF00"/>
                </a:solidFill>
              </a:rPr>
              <a:t> </a:t>
            </a:r>
          </a:p>
          <a:p>
            <a:pPr marL="114300" indent="0" algn="ctr">
              <a:buNone/>
            </a:pPr>
            <a:r>
              <a:rPr lang="en-US" dirty="0" smtClean="0"/>
              <a:t>Save </a:t>
            </a:r>
            <a:r>
              <a:rPr lang="en-US" dirty="0"/>
              <a:t>it in your </a:t>
            </a:r>
            <a:r>
              <a:rPr lang="en-US" dirty="0">
                <a:solidFill>
                  <a:srgbClr val="FFFF00"/>
                </a:solidFill>
              </a:rPr>
              <a:t>scripts</a:t>
            </a:r>
            <a:r>
              <a:rPr lang="en-US" dirty="0"/>
              <a:t> folder.</a:t>
            </a:r>
          </a:p>
        </p:txBody>
      </p:sp>
    </p:spTree>
    <p:extLst>
      <p:ext uri="{BB962C8B-B14F-4D97-AF65-F5344CB8AC3E}">
        <p14:creationId xmlns:p14="http://schemas.microsoft.com/office/powerpoint/2010/main" val="1289146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9999" y="602305"/>
            <a:ext cx="4827081" cy="3831496"/>
          </a:xfrm>
          <a:prstGeom prst="rect">
            <a:avLst/>
          </a:prstGeom>
        </p:spPr>
      </p:pic>
    </p:spTree>
    <p:extLst>
      <p:ext uri="{BB962C8B-B14F-4D97-AF65-F5344CB8AC3E}">
        <p14:creationId xmlns:p14="http://schemas.microsoft.com/office/powerpoint/2010/main" val="120514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Overview</a:t>
            </a:r>
          </a:p>
        </p:txBody>
      </p:sp>
      <p:sp>
        <p:nvSpPr>
          <p:cNvPr id="72" name="Shape 72"/>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What is JavaScript</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What is ECMAScript</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smtClean="0">
                <a:solidFill>
                  <a:srgbClr val="FFFFFF"/>
                </a:solidFill>
                <a:latin typeface="Helvetica Neue"/>
                <a:ea typeface="Helvetica Neue"/>
                <a:cs typeface="Helvetica Neue"/>
                <a:sym typeface="Helvetica Neue"/>
              </a:rPr>
              <a:t>JavaScript </a:t>
            </a:r>
            <a:r>
              <a:rPr lang="en-US" sz="2400" b="0" i="0" u="none" strike="noStrike" cap="none" dirty="0">
                <a:solidFill>
                  <a:srgbClr val="FFFFFF"/>
                </a:solidFill>
                <a:latin typeface="Helvetica Neue"/>
                <a:ea typeface="Helvetica Neue"/>
                <a:cs typeface="Helvetica Neue"/>
                <a:sym typeface="Helvetica Neue"/>
              </a:rPr>
              <a:t>- the Basics</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1800" y="1816100"/>
            <a:ext cx="8267700" cy="1511300"/>
          </a:xfrm>
          <a:prstGeom prst="rect">
            <a:avLst/>
          </a:prstGeom>
        </p:spPr>
      </p:pic>
    </p:spTree>
    <p:extLst>
      <p:ext uri="{BB962C8B-B14F-4D97-AF65-F5344CB8AC3E}">
        <p14:creationId xmlns:p14="http://schemas.microsoft.com/office/powerpoint/2010/main" val="12855312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26332" y="214009"/>
            <a:ext cx="7747894" cy="4467233"/>
          </a:xfrm>
        </p:spPr>
        <p:txBody>
          <a:bodyPr/>
          <a:lstStyle/>
          <a:p>
            <a:pPr marL="114300" indent="0">
              <a:spcBef>
                <a:spcPts val="0"/>
              </a:spcBef>
              <a:buNone/>
            </a:pPr>
            <a:r>
              <a:rPr lang="en-US" sz="1100" dirty="0">
                <a:solidFill>
                  <a:srgbClr val="FFFF00"/>
                </a:solidFill>
              </a:rPr>
              <a:t>&lt;!DOCTYPE html&gt;</a:t>
            </a:r>
          </a:p>
          <a:p>
            <a:pPr marL="114300" indent="0">
              <a:spcBef>
                <a:spcPts val="0"/>
              </a:spcBef>
              <a:buNone/>
            </a:pPr>
            <a:r>
              <a:rPr lang="en-US" sz="1100" dirty="0">
                <a:solidFill>
                  <a:srgbClr val="FFFF00"/>
                </a:solidFill>
              </a:rPr>
              <a:t>&lt;html&gt;</a:t>
            </a:r>
          </a:p>
          <a:p>
            <a:pPr marL="393700" lvl="1" indent="0">
              <a:spcBef>
                <a:spcPts val="0"/>
              </a:spcBef>
              <a:buNone/>
            </a:pPr>
            <a:r>
              <a:rPr lang="en-US" sz="1100" dirty="0">
                <a:solidFill>
                  <a:srgbClr val="FFFF00"/>
                </a:solidFill>
              </a:rPr>
              <a:t>&lt;head&gt;</a:t>
            </a:r>
          </a:p>
          <a:p>
            <a:pPr marL="685800" lvl="2" indent="0">
              <a:spcBef>
                <a:spcPts val="0"/>
              </a:spcBef>
              <a:buNone/>
            </a:pPr>
            <a:r>
              <a:rPr lang="en-US" sz="1100" dirty="0"/>
              <a:t>&lt;meta charset="utf-8"&gt;</a:t>
            </a:r>
          </a:p>
          <a:p>
            <a:pPr marL="685800" lvl="2" indent="0">
              <a:spcBef>
                <a:spcPts val="0"/>
              </a:spcBef>
              <a:buNone/>
            </a:pPr>
            <a:r>
              <a:rPr lang="en-US" sz="1100" dirty="0"/>
              <a:t>&lt;title&gt;My test page&lt;/title&gt;</a:t>
            </a:r>
          </a:p>
          <a:p>
            <a:pPr marL="685800" lvl="2" indent="0">
              <a:spcBef>
                <a:spcPts val="0"/>
              </a:spcBef>
              <a:buNone/>
            </a:pPr>
            <a:r>
              <a:rPr lang="en-US" sz="1100" dirty="0"/>
              <a:t>&lt;link </a:t>
            </a:r>
            <a:r>
              <a:rPr lang="en-US" sz="1100" dirty="0" err="1"/>
              <a:t>href</a:t>
            </a:r>
            <a:r>
              <a:rPr lang="en-US" sz="1100" dirty="0"/>
              <a:t>="styles/</a:t>
            </a:r>
            <a:r>
              <a:rPr lang="en-US" sz="1100" dirty="0" err="1"/>
              <a:t>style.css</a:t>
            </a:r>
            <a:r>
              <a:rPr lang="en-US" sz="1100" dirty="0"/>
              <a:t>" </a:t>
            </a:r>
            <a:r>
              <a:rPr lang="en-US" sz="1100" dirty="0" err="1"/>
              <a:t>rel</a:t>
            </a:r>
            <a:r>
              <a:rPr lang="en-US" sz="1100" dirty="0"/>
              <a:t>="stylesheet" type="text/</a:t>
            </a:r>
            <a:r>
              <a:rPr lang="en-US" sz="1100" dirty="0" err="1"/>
              <a:t>css</a:t>
            </a:r>
            <a:r>
              <a:rPr lang="en-US" sz="1100" dirty="0"/>
              <a:t>"&gt;</a:t>
            </a:r>
          </a:p>
          <a:p>
            <a:pPr marL="393700" lvl="1" indent="0">
              <a:spcBef>
                <a:spcPts val="0"/>
              </a:spcBef>
              <a:buNone/>
            </a:pPr>
            <a:r>
              <a:rPr lang="en-US" sz="1100" dirty="0" smtClean="0">
                <a:solidFill>
                  <a:srgbClr val="FFFF00"/>
                </a:solidFill>
              </a:rPr>
              <a:t>&lt;/</a:t>
            </a:r>
            <a:r>
              <a:rPr lang="en-US" sz="1100" dirty="0">
                <a:solidFill>
                  <a:srgbClr val="FFFF00"/>
                </a:solidFill>
              </a:rPr>
              <a:t>head</a:t>
            </a:r>
            <a:r>
              <a:rPr lang="en-US" sz="1100" dirty="0" smtClean="0">
                <a:solidFill>
                  <a:srgbClr val="FFFF00"/>
                </a:solidFill>
              </a:rPr>
              <a:t>&gt;</a:t>
            </a:r>
          </a:p>
          <a:p>
            <a:pPr marL="393700" lvl="1" indent="0">
              <a:spcBef>
                <a:spcPts val="0"/>
              </a:spcBef>
              <a:buNone/>
            </a:pPr>
            <a:endParaRPr lang="en-US" sz="1100" dirty="0">
              <a:solidFill>
                <a:srgbClr val="FFFF00"/>
              </a:solidFill>
            </a:endParaRPr>
          </a:p>
          <a:p>
            <a:pPr marL="393700" lvl="1" indent="0">
              <a:spcBef>
                <a:spcPts val="0"/>
              </a:spcBef>
              <a:buNone/>
            </a:pPr>
            <a:r>
              <a:rPr lang="en-US" sz="1100" dirty="0">
                <a:solidFill>
                  <a:srgbClr val="FFFF00"/>
                </a:solidFill>
              </a:rPr>
              <a:t>&lt;body</a:t>
            </a:r>
            <a:r>
              <a:rPr lang="en-US" sz="1100" dirty="0" smtClean="0">
                <a:solidFill>
                  <a:srgbClr val="FFFF00"/>
                </a:solidFill>
              </a:rPr>
              <a:t>&gt;</a:t>
            </a:r>
          </a:p>
          <a:p>
            <a:pPr marL="685800" lvl="2" indent="0">
              <a:spcBef>
                <a:spcPts val="0"/>
              </a:spcBef>
              <a:buNone/>
            </a:pPr>
            <a:r>
              <a:rPr lang="en-US" sz="1100" dirty="0" smtClean="0"/>
              <a:t>&lt;</a:t>
            </a:r>
            <a:r>
              <a:rPr lang="en-US" sz="1100" dirty="0"/>
              <a:t>h1&gt;Mozilla is cool&lt;/h1&gt;</a:t>
            </a:r>
          </a:p>
          <a:p>
            <a:pPr marL="685800" lvl="2" indent="0">
              <a:spcBef>
                <a:spcPts val="0"/>
              </a:spcBef>
              <a:buNone/>
            </a:pPr>
            <a:r>
              <a:rPr lang="en-US" sz="1100" dirty="0"/>
              <a:t>&lt;</a:t>
            </a:r>
            <a:r>
              <a:rPr lang="en-US" sz="1100" dirty="0" err="1"/>
              <a:t>img</a:t>
            </a:r>
            <a:r>
              <a:rPr lang="en-US" sz="1100" dirty="0"/>
              <a:t> </a:t>
            </a:r>
            <a:r>
              <a:rPr lang="en-US" sz="1100" dirty="0" err="1"/>
              <a:t>src</a:t>
            </a:r>
            <a:r>
              <a:rPr lang="en-US" sz="1100" dirty="0"/>
              <a:t>="images/</a:t>
            </a:r>
            <a:r>
              <a:rPr lang="en-US" sz="1100" dirty="0" err="1"/>
              <a:t>firefox-icon.png</a:t>
            </a:r>
            <a:r>
              <a:rPr lang="en-US" sz="1100" dirty="0"/>
              <a:t>" alt="The Firefox logo: a flaming </a:t>
            </a:r>
            <a:r>
              <a:rPr lang="en-US" sz="1100" dirty="0" smtClean="0"/>
              <a:t>fox."&gt;</a:t>
            </a:r>
          </a:p>
          <a:p>
            <a:pPr marL="685800" lvl="2" indent="0">
              <a:spcBef>
                <a:spcPts val="0"/>
              </a:spcBef>
              <a:buNone/>
            </a:pPr>
            <a:r>
              <a:rPr lang="en-US" sz="1400" dirty="0">
                <a:solidFill>
                  <a:srgbClr val="92D050"/>
                </a:solidFill>
              </a:rPr>
              <a:t>&lt;script </a:t>
            </a:r>
            <a:r>
              <a:rPr lang="en-US" sz="1400" dirty="0" err="1">
                <a:solidFill>
                  <a:srgbClr val="FF0000"/>
                </a:solidFill>
              </a:rPr>
              <a:t>src</a:t>
            </a:r>
            <a:r>
              <a:rPr lang="en-US" sz="1400" dirty="0"/>
              <a:t>="</a:t>
            </a:r>
            <a:r>
              <a:rPr lang="en-US" sz="1400" dirty="0">
                <a:solidFill>
                  <a:srgbClr val="FFC000"/>
                </a:solidFill>
              </a:rPr>
              <a:t>scripts/</a:t>
            </a:r>
            <a:r>
              <a:rPr lang="en-US" sz="1400" dirty="0" err="1">
                <a:solidFill>
                  <a:srgbClr val="FFC000"/>
                </a:solidFill>
              </a:rPr>
              <a:t>main.js</a:t>
            </a:r>
            <a:r>
              <a:rPr lang="en-US" sz="1400" dirty="0"/>
              <a:t>"</a:t>
            </a:r>
            <a:r>
              <a:rPr lang="en-US" sz="1400" dirty="0">
                <a:solidFill>
                  <a:srgbClr val="92D050"/>
                </a:solidFill>
              </a:rPr>
              <a:t>&gt;&lt;/script</a:t>
            </a:r>
            <a:r>
              <a:rPr lang="en-US" sz="1400" dirty="0" smtClean="0">
                <a:solidFill>
                  <a:srgbClr val="92D050"/>
                </a:solidFill>
              </a:rPr>
              <a:t>&gt;</a:t>
            </a:r>
            <a:endParaRPr lang="en-US" sz="1400" dirty="0">
              <a:solidFill>
                <a:srgbClr val="92D050"/>
              </a:solidFill>
            </a:endParaRPr>
          </a:p>
          <a:p>
            <a:pPr marL="393700" lvl="1" indent="0">
              <a:spcBef>
                <a:spcPts val="0"/>
              </a:spcBef>
              <a:buNone/>
            </a:pPr>
            <a:r>
              <a:rPr lang="en-US" sz="1100" dirty="0">
                <a:solidFill>
                  <a:srgbClr val="FFFF00"/>
                </a:solidFill>
              </a:rPr>
              <a:t>&lt;/body&gt;</a:t>
            </a:r>
          </a:p>
          <a:p>
            <a:pPr marL="114300" indent="0">
              <a:spcBef>
                <a:spcPts val="0"/>
              </a:spcBef>
              <a:buNone/>
            </a:pPr>
            <a:r>
              <a:rPr lang="en-US" sz="1100" dirty="0">
                <a:solidFill>
                  <a:srgbClr val="FFFF00"/>
                </a:solidFill>
              </a:rPr>
              <a:t>&lt;/html&gt;</a:t>
            </a:r>
          </a:p>
          <a:p>
            <a:pPr marL="114300" indent="0">
              <a:spcBef>
                <a:spcPts val="0"/>
              </a:spcBef>
              <a:buNone/>
            </a:pPr>
            <a:endParaRPr lang="en-US" sz="1100" dirty="0">
              <a:solidFill>
                <a:schemeClr val="bg1"/>
              </a:solidFill>
            </a:endParaRPr>
          </a:p>
        </p:txBody>
      </p:sp>
    </p:spTree>
    <p:extLst>
      <p:ext uri="{BB962C8B-B14F-4D97-AF65-F5344CB8AC3E}">
        <p14:creationId xmlns:p14="http://schemas.microsoft.com/office/powerpoint/2010/main" val="6702469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9726" y="1882817"/>
            <a:ext cx="7951551" cy="1418642"/>
          </a:xfrm>
          <a:prstGeom prst="rect">
            <a:avLst/>
          </a:prstGeom>
        </p:spPr>
      </p:pic>
    </p:spTree>
    <p:extLst>
      <p:ext uri="{BB962C8B-B14F-4D97-AF65-F5344CB8AC3E}">
        <p14:creationId xmlns:p14="http://schemas.microsoft.com/office/powerpoint/2010/main" val="6856775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7344" y="201038"/>
            <a:ext cx="3930707" cy="4773849"/>
          </a:xfrm>
          <a:prstGeom prst="rect">
            <a:avLst/>
          </a:prstGeom>
        </p:spPr>
      </p:pic>
    </p:spTree>
    <p:extLst>
      <p:ext uri="{BB962C8B-B14F-4D97-AF65-F5344CB8AC3E}">
        <p14:creationId xmlns:p14="http://schemas.microsoft.com/office/powerpoint/2010/main" val="61626983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smtClean="0">
                <a:solidFill>
                  <a:srgbClr val="FFFFFF"/>
                </a:solidFill>
                <a:latin typeface="Helvetica Neue"/>
                <a:ea typeface="Helvetica Neue"/>
                <a:cs typeface="Helvetica Neue"/>
                <a:sym typeface="Helvetica Neue"/>
              </a:rPr>
              <a:t>Variables</a:t>
            </a:r>
            <a:endParaRPr lang="en-US" sz="5200" b="0" i="0" u="none" strike="noStrike" cap="none" dirty="0">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206246561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Variables</a:t>
            </a:r>
            <a:endParaRPr lang="en-US" dirty="0"/>
          </a:p>
        </p:txBody>
      </p:sp>
      <p:sp>
        <p:nvSpPr>
          <p:cNvPr id="3" name="Text Placeholder 2"/>
          <p:cNvSpPr>
            <a:spLocks noGrp="1"/>
          </p:cNvSpPr>
          <p:nvPr>
            <p:ph type="body" idx="1"/>
          </p:nvPr>
        </p:nvSpPr>
        <p:spPr/>
        <p:txBody>
          <a:bodyPr/>
          <a:lstStyle/>
          <a:p>
            <a:pPr marL="114300" indent="0" algn="ctr">
              <a:buNone/>
            </a:pPr>
            <a:endParaRPr lang="en-US" dirty="0" smtClean="0"/>
          </a:p>
          <a:p>
            <a:pPr marL="114300" indent="0" algn="ctr">
              <a:buNone/>
            </a:pPr>
            <a:r>
              <a:rPr lang="en-US" dirty="0" smtClean="0"/>
              <a:t>JavaScript </a:t>
            </a:r>
            <a:r>
              <a:rPr lang="en-US" dirty="0"/>
              <a:t>is </a:t>
            </a:r>
            <a:r>
              <a:rPr lang="en-US" b="1" dirty="0"/>
              <a:t>case-sensitive</a:t>
            </a:r>
          </a:p>
          <a:p>
            <a:pPr marL="114300" indent="0" algn="ctr">
              <a:buNone/>
            </a:pPr>
            <a:r>
              <a:rPr lang="en-US" dirty="0" err="1"/>
              <a:t>var</a:t>
            </a:r>
            <a:r>
              <a:rPr lang="en-US" dirty="0"/>
              <a:t> </a:t>
            </a:r>
            <a:r>
              <a:rPr lang="en-US" dirty="0" err="1">
                <a:solidFill>
                  <a:srgbClr val="FFC000"/>
                </a:solidFill>
              </a:rPr>
              <a:t>myVar</a:t>
            </a:r>
            <a:r>
              <a:rPr lang="en-US" dirty="0">
                <a:solidFill>
                  <a:srgbClr val="FFC000"/>
                </a:solidFill>
              </a:rPr>
              <a:t> </a:t>
            </a:r>
            <a:r>
              <a:rPr lang="en-US" dirty="0"/>
              <a:t>= "</a:t>
            </a:r>
            <a:r>
              <a:rPr lang="en-US" dirty="0" err="1"/>
              <a:t>foobar</a:t>
            </a:r>
            <a:r>
              <a:rPr lang="en-US" dirty="0"/>
              <a:t>"</a:t>
            </a:r>
            <a:r>
              <a:rPr lang="en-US" dirty="0">
                <a:solidFill>
                  <a:srgbClr val="FFFF00"/>
                </a:solidFill>
              </a:rPr>
              <a:t>;</a:t>
            </a:r>
          </a:p>
          <a:p>
            <a:pPr marL="114300" indent="0" algn="ctr">
              <a:buNone/>
            </a:pPr>
            <a:r>
              <a:rPr lang="en-US" dirty="0" err="1"/>
              <a:t>var</a:t>
            </a:r>
            <a:r>
              <a:rPr lang="en-US" dirty="0"/>
              <a:t> </a:t>
            </a:r>
            <a:r>
              <a:rPr lang="en-US" dirty="0" err="1">
                <a:solidFill>
                  <a:srgbClr val="FFC000"/>
                </a:solidFill>
              </a:rPr>
              <a:t>MyVar</a:t>
            </a:r>
            <a:r>
              <a:rPr lang="en-US" dirty="0">
                <a:solidFill>
                  <a:srgbClr val="FFC000"/>
                </a:solidFill>
              </a:rPr>
              <a:t> </a:t>
            </a:r>
            <a:r>
              <a:rPr lang="en-US" dirty="0"/>
              <a:t>= "</a:t>
            </a:r>
            <a:r>
              <a:rPr lang="en-US" dirty="0" err="1"/>
              <a:t>foobar</a:t>
            </a:r>
            <a:r>
              <a:rPr lang="en-US" dirty="0"/>
              <a:t>"</a:t>
            </a:r>
            <a:r>
              <a:rPr lang="en-US" dirty="0">
                <a:solidFill>
                  <a:srgbClr val="FFFF00"/>
                </a:solidFill>
              </a:rPr>
              <a:t>;</a:t>
            </a:r>
          </a:p>
          <a:p>
            <a:pPr marL="114300" indent="0" algn="ctr">
              <a:buNone/>
            </a:pPr>
            <a:endParaRPr lang="en-US" dirty="0"/>
          </a:p>
          <a:p>
            <a:endParaRPr lang="en-US" dirty="0"/>
          </a:p>
        </p:txBody>
      </p:sp>
    </p:spTree>
    <p:extLst>
      <p:ext uri="{BB962C8B-B14F-4D97-AF65-F5344CB8AC3E}">
        <p14:creationId xmlns:p14="http://schemas.microsoft.com/office/powerpoint/2010/main" val="1673644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Shape 162"/>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Variables</a:t>
            </a:r>
          </a:p>
        </p:txBody>
      </p:sp>
      <p:sp>
        <p:nvSpPr>
          <p:cNvPr id="163" name="Shape 163"/>
          <p:cNvSpPr/>
          <p:nvPr/>
        </p:nvSpPr>
        <p:spPr>
          <a:xfrm>
            <a:off x="1928812" y="1580554"/>
            <a:ext cx="5147100" cy="19824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a, b, c;</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a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3</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d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10</a:t>
            </a:r>
            <a:r>
              <a:rPr lang="en-US" sz="2600" b="0" i="0" u="none" strike="noStrike" cap="none">
                <a:solidFill>
                  <a:srgbClr val="F8F8F8"/>
                </a:solidFill>
                <a:latin typeface="Consolas"/>
                <a:ea typeface="Consolas"/>
                <a:cs typeface="Consolas"/>
                <a:sym typeface="Consolas"/>
              </a:rPr>
              <a:t>, e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10</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a:solidFill>
                  <a:srgbClr val="F8F8F8"/>
                </a:solidFill>
                <a:latin typeface="Consolas"/>
                <a:ea typeface="Consolas"/>
                <a:cs typeface="Consolas"/>
                <a:sym typeface="Consolas"/>
              </a:rPr>
              <a:t>f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22</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pi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3.14159</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s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65B042"/>
                </a:solidFill>
                <a:latin typeface="Consolas"/>
                <a:ea typeface="Consolas"/>
                <a:cs typeface="Consolas"/>
                <a:sym typeface="Consolas"/>
              </a:rPr>
              <a:t>'a'</a:t>
            </a:r>
            <a:r>
              <a:rPr lang="en-US" sz="2600" b="0" i="0" u="none" strike="noStrike" cap="none">
                <a:solidFill>
                  <a:srgbClr val="F8F8F8"/>
                </a:solidFill>
                <a:latin typeface="Consolas"/>
                <a:ea typeface="Consolas"/>
                <a:cs typeface="Consolas"/>
                <a:sym typeface="Consolas"/>
              </a:rPr>
              <a:t>, t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65B042"/>
                </a:solidFill>
                <a:latin typeface="Consolas"/>
                <a:ea typeface="Consolas"/>
                <a:cs typeface="Consolas"/>
                <a:sym typeface="Consolas"/>
              </a:rPr>
              <a:t>"t"</a:t>
            </a:r>
            <a:r>
              <a:rPr lang="en-US" sz="2600" b="0" i="0" u="none" strike="noStrike" cap="none">
                <a:solidFill>
                  <a:srgbClr val="F8F8F8"/>
                </a:solidFill>
                <a:latin typeface="Consolas"/>
                <a:ea typeface="Consolas"/>
                <a:cs typeface="Consolas"/>
                <a:sym typeface="Consolas"/>
              </a:rPr>
              <a:t>;</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Identifiers</a:t>
            </a:r>
          </a:p>
        </p:txBody>
      </p:sp>
      <p:sp>
        <p:nvSpPr>
          <p:cNvPr id="175" name="Shape 175"/>
          <p:cNvSpPr txBox="1">
            <a:spLocks noGrp="1"/>
          </p:cNvSpPr>
          <p:nvPr>
            <p:ph type="body" idx="1"/>
          </p:nvPr>
        </p:nvSpPr>
        <p:spPr>
          <a:xfrm>
            <a:off x="700320" y="1272445"/>
            <a:ext cx="7804500" cy="2609987"/>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Must start with either “$”, “_” or a letter</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Subsequent letters can be “$”, “_”, letter, numbers</a:t>
            </a:r>
          </a:p>
        </p:txBody>
      </p:sp>
      <p:sp>
        <p:nvSpPr>
          <p:cNvPr id="176" name="Shape 176"/>
          <p:cNvSpPr/>
          <p:nvPr/>
        </p:nvSpPr>
        <p:spPr>
          <a:xfrm>
            <a:off x="2083952" y="3534132"/>
            <a:ext cx="4607794" cy="6966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1abc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3</a:t>
            </a:r>
            <a:r>
              <a:rPr lang="en-US" sz="2600" b="0" i="0" u="none" strike="noStrike" cap="none" dirty="0">
                <a:solidFill>
                  <a:srgbClr val="F8F8F8"/>
                </a:solidFill>
                <a:latin typeface="Consolas"/>
                <a:ea typeface="Consolas"/>
                <a:cs typeface="Consolas"/>
                <a:sym typeface="Consolas"/>
              </a:rPr>
              <a:t>; </a:t>
            </a:r>
            <a:r>
              <a:rPr lang="en-US" sz="2600" b="0" i="1" u="none" strike="noStrike" cap="none" dirty="0">
                <a:solidFill>
                  <a:srgbClr val="AEAEAE"/>
                </a:solidFill>
                <a:latin typeface="Helvetica Neue"/>
                <a:ea typeface="Helvetica Neue"/>
                <a:cs typeface="Helvetica Neue"/>
                <a:sym typeface="Helvetica Neue"/>
              </a:rPr>
              <a:t>// Invalid</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3387CC"/>
                </a:solidFill>
                <a:latin typeface="Consolas"/>
                <a:ea typeface="Consolas"/>
                <a:cs typeface="Consolas"/>
                <a:sym typeface="Consolas"/>
              </a:rPr>
              <a:t>123</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3</a:t>
            </a:r>
            <a:r>
              <a:rPr lang="en-US" sz="2600" b="0" i="0" u="none" strike="noStrike" cap="none" dirty="0">
                <a:solidFill>
                  <a:srgbClr val="F8F8F8"/>
                </a:solidFill>
                <a:latin typeface="Consolas"/>
                <a:ea typeface="Consolas"/>
                <a:cs typeface="Consolas"/>
                <a:sym typeface="Consolas"/>
              </a:rPr>
              <a:t>; </a:t>
            </a:r>
            <a:r>
              <a:rPr lang="en-US" sz="2600" b="0" i="1" u="none" strike="noStrike" cap="none" dirty="0">
                <a:solidFill>
                  <a:srgbClr val="AEAEAE"/>
                </a:solidFill>
                <a:latin typeface="Helvetica Neue"/>
                <a:ea typeface="Helvetica Neue"/>
                <a:cs typeface="Helvetica Neue"/>
                <a:sym typeface="Helvetica Neue"/>
              </a:rPr>
              <a:t>// Valid</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Types</a:t>
            </a:r>
          </a:p>
        </p:txBody>
      </p:sp>
      <p:sp>
        <p:nvSpPr>
          <p:cNvPr id="182" name="Shape 182"/>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“Primitive” value</a:t>
            </a:r>
            <a:r>
              <a:rPr lang="en-US" dirty="0"/>
              <a:t> types</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Number (floating point)</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String</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Boolean</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null</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undefined</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Built-in values</a:t>
            </a:r>
          </a:p>
        </p:txBody>
      </p:sp>
      <p:sp>
        <p:nvSpPr>
          <p:cNvPr id="188" name="Shape 188"/>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true &amp; false</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null</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undefined</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NaN  (=Not A Number)</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Infinity</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ctrTitle" idx="4294967295"/>
          </p:nvPr>
        </p:nvSpPr>
        <p:spPr>
          <a:xfrm>
            <a:off x="892968" y="863947"/>
            <a:ext cx="7358100" cy="1741200"/>
          </a:xfrm>
          <a:prstGeom prst="rect">
            <a:avLst/>
          </a:prstGeom>
          <a:noFill/>
          <a:ln>
            <a:noFill/>
          </a:ln>
        </p:spPr>
        <p:txBody>
          <a:bodyPr lIns="32750" tIns="32750" rIns="32750" bIns="32750" anchor="b"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JavaScript</a:t>
            </a:r>
          </a:p>
        </p:txBody>
      </p:sp>
      <p:pic>
        <p:nvPicPr>
          <p:cNvPr id="78" name="Shape 78"/>
          <p:cNvPicPr preferRelativeResize="0"/>
          <p:nvPr/>
        </p:nvPicPr>
        <p:blipFill rotWithShape="1">
          <a:blip r:embed="rId3">
            <a:alphaModFix/>
          </a:blip>
          <a:srcRect/>
          <a:stretch/>
        </p:blipFill>
        <p:spPr>
          <a:xfrm>
            <a:off x="3703604" y="2841630"/>
            <a:ext cx="1736700" cy="1249800"/>
          </a:xfrm>
          <a:prstGeom prst="rect">
            <a:avLst/>
          </a:prstGeom>
          <a:noFill/>
          <a:ln>
            <a:noFill/>
          </a:ln>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smtClean="0">
                <a:solidFill>
                  <a:srgbClr val="FFFFFF"/>
                </a:solidFill>
                <a:latin typeface="Helvetica Neue"/>
                <a:ea typeface="Helvetica Neue"/>
                <a:cs typeface="Helvetica Neue"/>
                <a:sym typeface="Helvetica Neue"/>
              </a:rPr>
              <a:t>Conditionals</a:t>
            </a:r>
            <a:endParaRPr lang="en-US" sz="5200" b="0" i="0" u="none" strike="noStrike" cap="none" dirty="0">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190780577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ctrTitle" idx="4294967295"/>
          </p:nvPr>
        </p:nvSpPr>
        <p:spPr>
          <a:xfrm>
            <a:off x="892968" y="863947"/>
            <a:ext cx="7358100" cy="1741200"/>
          </a:xfrm>
          <a:prstGeom prst="rect">
            <a:avLst/>
          </a:prstGeom>
          <a:noFill/>
          <a:ln>
            <a:noFill/>
          </a:ln>
        </p:spPr>
        <p:txBody>
          <a:bodyPr lIns="32750" tIns="32750" rIns="32750" bIns="32750" anchor="b"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   vs   ‘’</a:t>
            </a:r>
          </a:p>
        </p:txBody>
      </p:sp>
      <p:sp>
        <p:nvSpPr>
          <p:cNvPr id="194" name="Shape 194"/>
          <p:cNvSpPr/>
          <p:nvPr/>
        </p:nvSpPr>
        <p:spPr>
          <a:xfrm>
            <a:off x="407765" y="2859732"/>
            <a:ext cx="6030600" cy="2946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dirty="0" err="1">
                <a:solidFill>
                  <a:srgbClr val="99CF50"/>
                </a:solidFill>
                <a:latin typeface="Consolas"/>
                <a:ea typeface="Consolas"/>
                <a:cs typeface="Consolas"/>
                <a:sym typeface="Consolas"/>
              </a:rPr>
              <a:t>var</a:t>
            </a:r>
            <a:r>
              <a:rPr lang="en-US" sz="1900" b="0" i="0" u="none" strike="noStrike" cap="none" dirty="0">
                <a:solidFill>
                  <a:srgbClr val="F8F8F8"/>
                </a:solidFill>
                <a:latin typeface="Consolas"/>
                <a:ea typeface="Consolas"/>
                <a:cs typeface="Consolas"/>
                <a:sym typeface="Consolas"/>
              </a:rPr>
              <a:t> x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65B042"/>
                </a:solidFill>
                <a:latin typeface="Consolas"/>
                <a:ea typeface="Consolas"/>
                <a:cs typeface="Consolas"/>
                <a:sym typeface="Consolas"/>
              </a:rPr>
              <a:t>"test"</a:t>
            </a:r>
            <a:r>
              <a:rPr lang="en-US" sz="1900" b="0" i="0" u="none" strike="noStrike" cap="none" dirty="0">
                <a:solidFill>
                  <a:srgbClr val="F8F8F8"/>
                </a:solidFill>
                <a:latin typeface="Consolas"/>
                <a:ea typeface="Consolas"/>
                <a:cs typeface="Consolas"/>
                <a:sym typeface="Consolas"/>
              </a:rPr>
              <a:t>; </a:t>
            </a:r>
            <a:r>
              <a:rPr lang="en-US" sz="1900" b="0" i="1" u="none" strike="noStrike" cap="none" dirty="0">
                <a:solidFill>
                  <a:srgbClr val="AEAEAE"/>
                </a:solidFill>
                <a:latin typeface="Helvetica Neue"/>
                <a:ea typeface="Helvetica Neue"/>
                <a:cs typeface="Helvetica Neue"/>
                <a:sym typeface="Helvetica Neue"/>
              </a:rPr>
              <a:t>/* yields the same as */</a:t>
            </a:r>
            <a:r>
              <a:rPr lang="en-US" sz="1900" b="0" i="0" u="none" strike="noStrike" cap="none" dirty="0">
                <a:solidFill>
                  <a:srgbClr val="F8F8F8"/>
                </a:solidFill>
                <a:latin typeface="Consolas"/>
                <a:ea typeface="Consolas"/>
                <a:cs typeface="Consolas"/>
                <a:sym typeface="Consolas"/>
              </a:rPr>
              <a:t> </a:t>
            </a:r>
            <a:endParaRPr lang="en-US" sz="1900" b="0" i="0" u="none" strike="noStrike" cap="none" dirty="0" smtClean="0">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dirty="0" err="1" smtClean="0">
                <a:solidFill>
                  <a:srgbClr val="99CF50"/>
                </a:solidFill>
                <a:latin typeface="Consolas"/>
                <a:ea typeface="Consolas"/>
                <a:cs typeface="Consolas"/>
                <a:sym typeface="Consolas"/>
              </a:rPr>
              <a:t>var</a:t>
            </a:r>
            <a:r>
              <a:rPr lang="en-US" sz="1900" b="0" i="0" u="none" strike="noStrike" cap="none" dirty="0" smtClean="0">
                <a:solidFill>
                  <a:srgbClr val="F8F8F8"/>
                </a:solidFill>
                <a:latin typeface="Consolas"/>
                <a:ea typeface="Consolas"/>
                <a:cs typeface="Consolas"/>
                <a:sym typeface="Consolas"/>
              </a:rPr>
              <a:t> </a:t>
            </a:r>
            <a:r>
              <a:rPr lang="en-US" sz="1900" b="0" i="0" u="none" strike="noStrike" cap="none" dirty="0">
                <a:solidFill>
                  <a:srgbClr val="F8F8F8"/>
                </a:solidFill>
                <a:latin typeface="Consolas"/>
                <a:ea typeface="Consolas"/>
                <a:cs typeface="Consolas"/>
                <a:sym typeface="Consolas"/>
              </a:rPr>
              <a:t>y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65B042"/>
                </a:solidFill>
                <a:latin typeface="Consolas"/>
                <a:ea typeface="Consolas"/>
                <a:cs typeface="Consolas"/>
                <a:sym typeface="Consolas"/>
              </a:rPr>
              <a:t>'test'</a:t>
            </a:r>
            <a:r>
              <a:rPr lang="en-US" sz="1900" b="0" i="0" u="none" strike="noStrike" cap="none" dirty="0">
                <a:solidFill>
                  <a:srgbClr val="F8F8F8"/>
                </a:solidFill>
                <a:latin typeface="Consolas"/>
                <a:ea typeface="Consolas"/>
                <a:cs typeface="Consolas"/>
                <a:sym typeface="Consolas"/>
              </a:rPr>
              <a:t>;</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Shape 19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Conditionals</a:t>
            </a:r>
          </a:p>
        </p:txBody>
      </p:sp>
      <p:sp>
        <p:nvSpPr>
          <p:cNvPr id="200" name="Shape 200"/>
          <p:cNvSpPr/>
          <p:nvPr/>
        </p:nvSpPr>
        <p:spPr>
          <a:xfrm>
            <a:off x="604147" y="1942207"/>
            <a:ext cx="7216743" cy="12591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E28964"/>
              </a:buClr>
              <a:buSzPct val="25000"/>
              <a:buFont typeface="Consolas"/>
              <a:buNone/>
            </a:pPr>
            <a:r>
              <a:rPr lang="en-US" sz="1600" b="0" i="0" u="none" strike="noStrike" cap="none" dirty="0">
                <a:solidFill>
                  <a:srgbClr val="E28964"/>
                </a:solidFill>
                <a:latin typeface="Consolas"/>
                <a:ea typeface="Consolas"/>
                <a:cs typeface="Consolas"/>
                <a:sym typeface="Consolas"/>
              </a:rPr>
              <a:t>if</a:t>
            </a:r>
            <a:r>
              <a:rPr lang="en-US" sz="1600" b="0" i="0" u="none" strike="noStrike" cap="none" dirty="0">
                <a:solidFill>
                  <a:srgbClr val="F8F8F8"/>
                </a:solidFill>
                <a:latin typeface="Consolas"/>
                <a:ea typeface="Consolas"/>
                <a:cs typeface="Consolas"/>
                <a:sym typeface="Consolas"/>
              </a:rPr>
              <a:t> (expression1) {</a:t>
            </a: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   </a:t>
            </a:r>
            <a:r>
              <a:rPr lang="en-US" sz="1600" b="0" i="1" u="none" strike="noStrike" cap="none" dirty="0">
                <a:solidFill>
                  <a:srgbClr val="AEAEAE"/>
                </a:solidFill>
                <a:latin typeface="Helvetica Neue"/>
                <a:ea typeface="Helvetica Neue"/>
                <a:cs typeface="Helvetica Neue"/>
                <a:sym typeface="Helvetica Neue"/>
              </a:rPr>
              <a:t>//Executes when expression1 is </a:t>
            </a:r>
            <a:r>
              <a:rPr lang="en-US" sz="1600" b="0" i="1" u="none" strike="noStrike" cap="none" dirty="0" err="1">
                <a:solidFill>
                  <a:srgbClr val="AEAEAE"/>
                </a:solidFill>
                <a:latin typeface="Helvetica Neue"/>
                <a:ea typeface="Helvetica Neue"/>
                <a:cs typeface="Helvetica Neue"/>
                <a:sym typeface="Helvetica Neue"/>
              </a:rPr>
              <a:t>truthy</a:t>
            </a:r>
            <a:endParaRPr lang="en-US" sz="1600" b="0" i="1" u="none" strike="noStrike" cap="none" dirty="0">
              <a:solidFill>
                <a:srgbClr val="AEAEAE"/>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 </a:t>
            </a:r>
            <a:r>
              <a:rPr lang="en-US" sz="1600" b="0" i="0" u="none" strike="noStrike" cap="none" dirty="0">
                <a:solidFill>
                  <a:srgbClr val="E28964"/>
                </a:solidFill>
                <a:latin typeface="Consolas"/>
                <a:ea typeface="Consolas"/>
                <a:cs typeface="Consolas"/>
                <a:sym typeface="Consolas"/>
              </a:rPr>
              <a:t>else</a:t>
            </a:r>
            <a:r>
              <a:rPr lang="en-US" sz="1600" b="0" i="0" u="none" strike="noStrike" cap="none" dirty="0">
                <a:solidFill>
                  <a:srgbClr val="F8F8F8"/>
                </a:solidFill>
                <a:latin typeface="Consolas"/>
                <a:ea typeface="Consolas"/>
                <a:cs typeface="Consolas"/>
                <a:sym typeface="Consolas"/>
              </a:rPr>
              <a:t> </a:t>
            </a:r>
            <a:r>
              <a:rPr lang="en-US" sz="1600" b="0" i="0" u="none" strike="noStrike" cap="none" dirty="0">
                <a:solidFill>
                  <a:srgbClr val="E28964"/>
                </a:solidFill>
                <a:latin typeface="Consolas"/>
                <a:ea typeface="Consolas"/>
                <a:cs typeface="Consolas"/>
                <a:sym typeface="Consolas"/>
              </a:rPr>
              <a:t>if</a:t>
            </a:r>
            <a:r>
              <a:rPr lang="en-US" sz="1600" b="0" i="0" u="none" strike="noStrike" cap="none" dirty="0">
                <a:solidFill>
                  <a:srgbClr val="F8F8F8"/>
                </a:solidFill>
                <a:latin typeface="Consolas"/>
                <a:ea typeface="Consolas"/>
                <a:cs typeface="Consolas"/>
                <a:sym typeface="Consolas"/>
              </a:rPr>
              <a:t> (expression2) { </a:t>
            </a:r>
            <a:endParaRPr lang="en-US" sz="1600" b="0" i="0" u="none" strike="noStrike" cap="none" dirty="0" smtClean="0">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1600" dirty="0">
                <a:solidFill>
                  <a:srgbClr val="F8F8F8"/>
                </a:solidFill>
                <a:latin typeface="Consolas"/>
                <a:ea typeface="Consolas"/>
                <a:cs typeface="Consolas"/>
                <a:sym typeface="Consolas"/>
              </a:rPr>
              <a:t> </a:t>
            </a:r>
            <a:r>
              <a:rPr lang="en-US" sz="1600" dirty="0" smtClean="0">
                <a:solidFill>
                  <a:srgbClr val="F8F8F8"/>
                </a:solidFill>
                <a:latin typeface="Consolas"/>
                <a:ea typeface="Consolas"/>
                <a:cs typeface="Consolas"/>
                <a:sym typeface="Consolas"/>
              </a:rPr>
              <a:t>  </a:t>
            </a:r>
            <a:r>
              <a:rPr lang="en-US" sz="1600" b="0" i="1" u="none" strike="noStrike" cap="none" dirty="0" smtClean="0">
                <a:solidFill>
                  <a:srgbClr val="AEAEAE"/>
                </a:solidFill>
                <a:latin typeface="Helvetica Neue"/>
                <a:ea typeface="Helvetica Neue"/>
                <a:cs typeface="Helvetica Neue"/>
                <a:sym typeface="Helvetica Neue"/>
              </a:rPr>
              <a:t>//</a:t>
            </a:r>
            <a:r>
              <a:rPr lang="en-US" sz="1600" b="0" i="1" u="none" strike="noStrike" cap="none" dirty="0">
                <a:solidFill>
                  <a:srgbClr val="AEAEAE"/>
                </a:solidFill>
                <a:latin typeface="Helvetica Neue"/>
                <a:ea typeface="Helvetica Neue"/>
                <a:cs typeface="Helvetica Neue"/>
                <a:sym typeface="Helvetica Neue"/>
              </a:rPr>
              <a:t>Executes when expression2 is </a:t>
            </a:r>
            <a:r>
              <a:rPr lang="en-US" sz="1600" b="0" i="1" u="none" strike="noStrike" cap="none" dirty="0" err="1">
                <a:solidFill>
                  <a:srgbClr val="AEAEAE"/>
                </a:solidFill>
                <a:latin typeface="Helvetica Neue"/>
                <a:ea typeface="Helvetica Neue"/>
                <a:cs typeface="Helvetica Neue"/>
                <a:sym typeface="Helvetica Neue"/>
              </a:rPr>
              <a:t>truthy</a:t>
            </a:r>
            <a:endParaRPr lang="en-US" sz="1600" b="0" i="1" u="none" strike="noStrike" cap="none" dirty="0">
              <a:solidFill>
                <a:srgbClr val="AEAEAE"/>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 </a:t>
            </a:r>
            <a:r>
              <a:rPr lang="en-US" sz="1600" b="0" i="0" u="none" strike="noStrike" cap="none" dirty="0">
                <a:solidFill>
                  <a:srgbClr val="E28964"/>
                </a:solidFill>
                <a:latin typeface="Consolas"/>
                <a:ea typeface="Consolas"/>
                <a:cs typeface="Consolas"/>
                <a:sym typeface="Consolas"/>
              </a:rPr>
              <a:t>else</a:t>
            </a:r>
            <a:r>
              <a:rPr lang="en-US" sz="1600" b="0" i="0" u="none" strike="noStrike" cap="none" dirty="0">
                <a:solidFill>
                  <a:srgbClr val="F8F8F8"/>
                </a:solidFill>
                <a:latin typeface="Consolas"/>
                <a:ea typeface="Consolas"/>
                <a:cs typeface="Consolas"/>
                <a:sym typeface="Consolas"/>
              </a:rPr>
              <a:t> {</a:t>
            </a: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   </a:t>
            </a:r>
            <a:r>
              <a:rPr lang="en-US" sz="1600" b="0" i="1" u="none" strike="noStrike" cap="none" dirty="0">
                <a:solidFill>
                  <a:srgbClr val="AEAEAE"/>
                </a:solidFill>
                <a:latin typeface="Helvetica Neue"/>
                <a:ea typeface="Helvetica Neue"/>
                <a:cs typeface="Helvetica Neue"/>
                <a:sym typeface="Helvetica Neue"/>
              </a:rPr>
              <a:t>//Executes when none of the above conditions are </a:t>
            </a:r>
            <a:r>
              <a:rPr lang="en-US" sz="1600" b="0" i="1" u="none" strike="noStrike" cap="none" dirty="0" err="1">
                <a:solidFill>
                  <a:srgbClr val="AEAEAE"/>
                </a:solidFill>
                <a:latin typeface="Helvetica Neue"/>
                <a:ea typeface="Helvetica Neue"/>
                <a:cs typeface="Helvetica Neue"/>
                <a:sym typeface="Helvetica Neue"/>
              </a:rPr>
              <a:t>truthy</a:t>
            </a:r>
            <a:endParaRPr lang="en-US" sz="1600" b="0" i="1" u="none" strike="noStrike" cap="none" dirty="0">
              <a:solidFill>
                <a:srgbClr val="AEAEAE"/>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1600" b="0" i="0" u="none" strike="noStrike" cap="none" dirty="0">
                <a:solidFill>
                  <a:srgbClr val="F8F8F8"/>
                </a:solidFill>
                <a:latin typeface="Consolas"/>
                <a:ea typeface="Consolas"/>
                <a:cs typeface="Consolas"/>
                <a:sym typeface="Consolas"/>
              </a:rPr>
              <a:t>}</a:t>
            </a: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Conditionals</a:t>
            </a:r>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300" y="1333500"/>
            <a:ext cx="7886700" cy="2476500"/>
          </a:xfrm>
          <a:prstGeom prst="rect">
            <a:avLst/>
          </a:prstGeom>
        </p:spPr>
      </p:pic>
    </p:spTree>
    <p:extLst>
      <p:ext uri="{BB962C8B-B14F-4D97-AF65-F5344CB8AC3E}">
        <p14:creationId xmlns:p14="http://schemas.microsoft.com/office/powerpoint/2010/main" val="11174310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Truthy   Falsy</a:t>
            </a:r>
          </a:p>
        </p:txBody>
      </p:sp>
      <p:sp>
        <p:nvSpPr>
          <p:cNvPr id="206" name="Shape 206"/>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dirty="0" err="1">
                <a:solidFill>
                  <a:srgbClr val="FFC000"/>
                </a:solidFill>
                <a:latin typeface="Helvetica Neue"/>
                <a:ea typeface="Helvetica Neue"/>
                <a:cs typeface="Helvetica Neue"/>
                <a:sym typeface="Helvetica Neue"/>
              </a:rPr>
              <a:t>Falsy</a:t>
            </a:r>
            <a:r>
              <a:rPr lang="en-US" sz="2400" b="0" i="0" u="none" strike="noStrike" cap="none" dirty="0">
                <a:solidFill>
                  <a:srgbClr val="FFC000"/>
                </a:solidFill>
                <a:latin typeface="Helvetica Neue"/>
                <a:ea typeface="Helvetica Neue"/>
                <a:cs typeface="Helvetica Neue"/>
                <a:sym typeface="Helvetica Neue"/>
              </a:rPr>
              <a:t> values:</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C000"/>
                </a:solidFill>
                <a:latin typeface="Helvetica Neue"/>
                <a:ea typeface="Helvetica Neue"/>
                <a:cs typeface="Helvetica Neue"/>
                <a:sym typeface="Helvetica Neue"/>
              </a:rPr>
              <a:t>false, null, undefined, 0, ‘’, </a:t>
            </a:r>
            <a:r>
              <a:rPr lang="en-US" sz="2400" b="0" i="0" u="none" strike="noStrike" cap="none" dirty="0" err="1">
                <a:solidFill>
                  <a:srgbClr val="FFC000"/>
                </a:solidFill>
                <a:latin typeface="Helvetica Neue"/>
                <a:ea typeface="Helvetica Neue"/>
                <a:cs typeface="Helvetica Neue"/>
                <a:sym typeface="Helvetica Neue"/>
              </a:rPr>
              <a:t>NaN</a:t>
            </a:r>
            <a:endParaRPr lang="en-US" sz="2400" b="0" i="0" u="none" strike="noStrike" cap="none" dirty="0">
              <a:solidFill>
                <a:srgbClr val="FFC000"/>
              </a:solidFill>
              <a:latin typeface="Helvetica Neue"/>
              <a:ea typeface="Helvetica Neue"/>
              <a:cs typeface="Helvetica Neue"/>
              <a:sym typeface="Helvetica Neue"/>
            </a:endParaRP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err="1">
                <a:solidFill>
                  <a:srgbClr val="92D050"/>
                </a:solidFill>
                <a:latin typeface="Helvetica Neue"/>
                <a:ea typeface="Helvetica Neue"/>
                <a:cs typeface="Helvetica Neue"/>
                <a:sym typeface="Helvetica Neue"/>
              </a:rPr>
              <a:t>Truthy</a:t>
            </a:r>
            <a:r>
              <a:rPr lang="en-US" sz="2400" b="0" i="0" u="none" strike="noStrike" cap="none" dirty="0">
                <a:solidFill>
                  <a:srgbClr val="92D050"/>
                </a:solidFill>
                <a:latin typeface="Helvetica Neue"/>
                <a:ea typeface="Helvetica Neue"/>
                <a:cs typeface="Helvetica Neue"/>
                <a:sym typeface="Helvetica Neue"/>
              </a:rPr>
              <a:t> values:</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Everything else</a:t>
            </a: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p:nvPr/>
        </p:nvSpPr>
        <p:spPr>
          <a:xfrm>
            <a:off x="1463326" y="1540371"/>
            <a:ext cx="3856819" cy="20628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E28964"/>
              </a:buClr>
              <a:buSzPct val="25000"/>
              <a:buFont typeface="Consolas"/>
              <a:buNone/>
            </a:pPr>
            <a:r>
              <a:rPr lang="en-US" sz="3200" b="0" i="0" u="none" strike="noStrike" cap="none" dirty="0">
                <a:solidFill>
                  <a:srgbClr val="E28964"/>
                </a:solidFill>
                <a:latin typeface="Consolas"/>
                <a:ea typeface="Consolas"/>
                <a:cs typeface="Consolas"/>
                <a:sym typeface="Consolas"/>
              </a:rPr>
              <a:t>if</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3387CC"/>
                </a:solidFill>
                <a:latin typeface="Consolas"/>
                <a:ea typeface="Consolas"/>
                <a:cs typeface="Consolas"/>
                <a:sym typeface="Consolas"/>
              </a:rPr>
              <a:t>null</a:t>
            </a:r>
            <a:r>
              <a:rPr lang="en-US" sz="3200" b="0" i="0" u="none" strike="noStrike" cap="none" dirty="0">
                <a:solidFill>
                  <a:srgbClr val="F8F8F8"/>
                </a:solidFill>
                <a:latin typeface="Consolas"/>
                <a:ea typeface="Consolas"/>
                <a:cs typeface="Consolas"/>
                <a:sym typeface="Consolas"/>
              </a:rPr>
              <a:t>) {      </a:t>
            </a:r>
            <a:r>
              <a:rPr lang="en-US" sz="3200" b="0" i="0" u="none" strike="noStrike" cap="none" dirty="0" smtClean="0">
                <a:solidFill>
                  <a:srgbClr val="F8F8F8"/>
                </a:solidFill>
                <a:latin typeface="Consolas"/>
                <a:ea typeface="Consolas"/>
                <a:cs typeface="Consolas"/>
                <a:sym typeface="Consolas"/>
              </a:rPr>
              <a:t> </a:t>
            </a:r>
            <a:r>
              <a:rPr lang="en-US" sz="3200" b="0" i="1" u="none" strike="noStrike" cap="none" dirty="0" smtClean="0">
                <a:solidFill>
                  <a:srgbClr val="FF0000"/>
                </a:solidFill>
                <a:latin typeface="Helvetica Neue"/>
                <a:ea typeface="Helvetica Neue"/>
                <a:cs typeface="Helvetica Neue"/>
                <a:sym typeface="Helvetica Neue"/>
              </a:rPr>
              <a:t>// false</a:t>
            </a:r>
            <a:endParaRPr lang="en-US" sz="3200" b="0" i="1" u="none" strike="noStrike" cap="none" dirty="0">
              <a:solidFill>
                <a:srgbClr val="FF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else</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if</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3387CC"/>
                </a:solidFill>
                <a:latin typeface="Consolas"/>
                <a:ea typeface="Consolas"/>
                <a:cs typeface="Consolas"/>
                <a:sym typeface="Consolas"/>
              </a:rPr>
              <a:t>0</a:t>
            </a:r>
            <a:r>
              <a:rPr lang="en-US" sz="3200" b="0" i="0" u="none" strike="noStrike" cap="none" dirty="0">
                <a:solidFill>
                  <a:srgbClr val="F8F8F8"/>
                </a:solidFill>
                <a:latin typeface="Consolas"/>
                <a:ea typeface="Consolas"/>
                <a:cs typeface="Consolas"/>
                <a:sym typeface="Consolas"/>
              </a:rPr>
              <a:t>) {  </a:t>
            </a:r>
            <a:r>
              <a:rPr lang="en-US" sz="3200" b="0" i="1" u="none" strike="noStrike" cap="none" dirty="0" smtClean="0">
                <a:solidFill>
                  <a:srgbClr val="FF0000"/>
                </a:solidFill>
                <a:latin typeface="Helvetica Neue"/>
                <a:ea typeface="Helvetica Neue"/>
                <a:cs typeface="Helvetica Neue"/>
                <a:sym typeface="Helvetica Neue"/>
              </a:rPr>
              <a:t>// false</a:t>
            </a:r>
            <a:endParaRPr lang="en-US" sz="3200" b="0" i="1" u="none" strike="noStrike" cap="none" dirty="0">
              <a:solidFill>
                <a:srgbClr val="FF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else</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if</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65B042"/>
                </a:solidFill>
                <a:latin typeface="Consolas"/>
                <a:ea typeface="Consolas"/>
                <a:cs typeface="Consolas"/>
                <a:sym typeface="Consolas"/>
              </a:rPr>
              <a:t>''</a:t>
            </a:r>
            <a:r>
              <a:rPr lang="en-US" sz="3200" b="0" i="0" u="none" strike="noStrike" cap="none" dirty="0">
                <a:solidFill>
                  <a:srgbClr val="F8F8F8"/>
                </a:solidFill>
                <a:latin typeface="Consolas"/>
                <a:ea typeface="Consolas"/>
                <a:cs typeface="Consolas"/>
                <a:sym typeface="Consolas"/>
              </a:rPr>
              <a:t>) { </a:t>
            </a:r>
            <a:r>
              <a:rPr lang="en-US" sz="3200" b="0" i="1" u="none" strike="noStrike" cap="none" dirty="0" smtClean="0">
                <a:solidFill>
                  <a:srgbClr val="FF0000"/>
                </a:solidFill>
                <a:latin typeface="Helvetica Neue"/>
                <a:ea typeface="Helvetica Neue"/>
                <a:cs typeface="Helvetica Neue"/>
                <a:sym typeface="Helvetica Neue"/>
              </a:rPr>
              <a:t>// false</a:t>
            </a:r>
            <a:endParaRPr lang="en-US" sz="3200" b="0" i="1" u="none" strike="noStrike" cap="none" dirty="0">
              <a:solidFill>
                <a:srgbClr val="FF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else</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E28964"/>
                </a:solidFill>
                <a:latin typeface="Consolas"/>
                <a:ea typeface="Consolas"/>
                <a:cs typeface="Consolas"/>
                <a:sym typeface="Consolas"/>
              </a:rPr>
              <a:t>if</a:t>
            </a:r>
            <a:r>
              <a:rPr lang="en-US" sz="3200" b="0" i="0" u="none" strike="noStrike" cap="none" dirty="0">
                <a:solidFill>
                  <a:srgbClr val="F8F8F8"/>
                </a:solidFill>
                <a:latin typeface="Consolas"/>
                <a:ea typeface="Consolas"/>
                <a:cs typeface="Consolas"/>
                <a:sym typeface="Consolas"/>
              </a:rPr>
              <a:t> (</a:t>
            </a:r>
            <a:r>
              <a:rPr lang="en-US" sz="3200" b="0" i="0" u="none" strike="noStrike" cap="none" dirty="0">
                <a:solidFill>
                  <a:srgbClr val="3387CC"/>
                </a:solidFill>
                <a:latin typeface="Consolas"/>
                <a:ea typeface="Consolas"/>
                <a:cs typeface="Consolas"/>
                <a:sym typeface="Consolas"/>
              </a:rPr>
              <a:t>1</a:t>
            </a:r>
            <a:r>
              <a:rPr lang="en-US" sz="3200" b="0" i="0" u="none" strike="noStrike" cap="none" dirty="0">
                <a:solidFill>
                  <a:srgbClr val="F8F8F8"/>
                </a:solidFill>
                <a:latin typeface="Consolas"/>
                <a:ea typeface="Consolas"/>
                <a:cs typeface="Consolas"/>
                <a:sym typeface="Consolas"/>
              </a:rPr>
              <a:t>) {  </a:t>
            </a:r>
            <a:r>
              <a:rPr lang="en-US" sz="3200" b="0" i="1" u="none" strike="noStrike" cap="none" dirty="0" smtClean="0">
                <a:solidFill>
                  <a:srgbClr val="92D050"/>
                </a:solidFill>
                <a:latin typeface="Helvetica Neue"/>
                <a:ea typeface="Helvetica Neue"/>
                <a:cs typeface="Helvetica Neue"/>
                <a:sym typeface="Helvetica Neue"/>
              </a:rPr>
              <a:t>// true</a:t>
            </a:r>
            <a:endParaRPr lang="en-US" sz="3200" b="0" i="1" u="none" strike="noStrike" cap="none" dirty="0">
              <a:solidFill>
                <a:srgbClr val="92D05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3200" b="0" i="0" u="none" strike="noStrike" cap="none" dirty="0">
                <a:solidFill>
                  <a:srgbClr val="F8F8F8"/>
                </a:solidFill>
                <a:latin typeface="Consolas"/>
                <a:ea typeface="Consolas"/>
                <a:cs typeface="Consolas"/>
                <a:sym typeface="Consolas"/>
              </a:rPr>
              <a:t>}</a:t>
            </a: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Shape 216"/>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 vs ===</a:t>
            </a:r>
          </a:p>
        </p:txBody>
      </p:sp>
      <p:sp>
        <p:nvSpPr>
          <p:cNvPr id="217" name="Shape 217"/>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 performs type coercion</a:t>
            </a:r>
          </a:p>
          <a:p>
            <a:pPr marL="571500" marR="0" lvl="2" indent="0" algn="l" rtl="0">
              <a:lnSpc>
                <a:spcPct val="100000"/>
              </a:lnSpc>
              <a:spcBef>
                <a:spcPts val="270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tries to match types for comparison</a:t>
            </a:r>
          </a:p>
          <a:p>
            <a:pPr marL="0" marR="0" lvl="0" indent="0" algn="l" rtl="0">
              <a:lnSpc>
                <a:spcPct val="100000"/>
              </a:lnSpc>
              <a:spcBef>
                <a:spcPts val="270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 does NOT perform type coercion</a:t>
            </a:r>
          </a:p>
          <a:p>
            <a:pPr marL="571500" marR="0" lvl="2" indent="0" algn="l" rtl="0">
              <a:lnSpc>
                <a:spcPct val="100000"/>
              </a:lnSpc>
              <a:spcBef>
                <a:spcPts val="270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will fail if type is different</a:t>
            </a: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Conditionals</a:t>
            </a:r>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300" y="1333500"/>
            <a:ext cx="7886700" cy="2476500"/>
          </a:xfrm>
          <a:prstGeom prst="rect">
            <a:avLst/>
          </a:prstGeom>
        </p:spPr>
      </p:pic>
    </p:spTree>
    <p:extLst>
      <p:ext uri="{BB962C8B-B14F-4D97-AF65-F5344CB8AC3E}">
        <p14:creationId xmlns:p14="http://schemas.microsoft.com/office/powerpoint/2010/main" val="19162054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Shape 222"/>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Example</a:t>
            </a:r>
          </a:p>
        </p:txBody>
      </p:sp>
      <p:sp>
        <p:nvSpPr>
          <p:cNvPr id="223" name="Shape 223"/>
          <p:cNvSpPr/>
          <p:nvPr/>
        </p:nvSpPr>
        <p:spPr>
          <a:xfrm>
            <a:off x="669724" y="1413125"/>
            <a:ext cx="6191699" cy="15003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65B042"/>
              </a:buClr>
              <a:buSzPct val="25000"/>
              <a:buFont typeface="Consolas"/>
              <a:buNone/>
            </a:pPr>
            <a:r>
              <a:rPr lang="en-US" sz="1900" b="0" i="0" u="none" strike="noStrike" cap="none">
                <a:solidFill>
                  <a:srgbClr val="65B042"/>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3387CC"/>
                </a:solidFill>
                <a:latin typeface="Consolas"/>
                <a:ea typeface="Consolas"/>
                <a:cs typeface="Consolas"/>
                <a:sym typeface="Consolas"/>
              </a:rPr>
              <a:t>0</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false</a:t>
            </a:r>
          </a:p>
          <a:p>
            <a:pPr marL="0" marR="0" lvl="0" indent="0" algn="l" rtl="0">
              <a:lnSpc>
                <a:spcPct val="100000"/>
              </a:lnSpc>
              <a:spcBef>
                <a:spcPts val="0"/>
              </a:spcBef>
              <a:spcAft>
                <a:spcPts val="0"/>
              </a:spcAft>
              <a:buClr>
                <a:srgbClr val="65B042"/>
              </a:buClr>
              <a:buSzPct val="25000"/>
              <a:buFont typeface="Consolas"/>
              <a:buNone/>
            </a:pPr>
            <a:r>
              <a:rPr lang="en-US" sz="1900" b="0" i="0" u="none" strike="noStrike" cap="none">
                <a:solidFill>
                  <a:srgbClr val="65B042"/>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3387CC"/>
                </a:solidFill>
                <a:latin typeface="Consolas"/>
                <a:ea typeface="Consolas"/>
                <a:cs typeface="Consolas"/>
                <a:sym typeface="Consolas"/>
              </a:rPr>
              <a:t>0</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true</a:t>
            </a:r>
          </a:p>
          <a:p>
            <a:pPr marL="0" marR="0" lvl="0" indent="0" algn="l" rtl="0">
              <a:lnSpc>
                <a:spcPct val="100000"/>
              </a:lnSpc>
              <a:spcBef>
                <a:spcPts val="0"/>
              </a:spcBef>
              <a:spcAft>
                <a:spcPts val="0"/>
              </a:spcAft>
              <a:buClr>
                <a:srgbClr val="65B042"/>
              </a:buClr>
              <a:buSzPct val="25000"/>
              <a:buFont typeface="Consolas"/>
              <a:buNone/>
            </a:pPr>
            <a:r>
              <a:rPr lang="en-US" sz="1900" b="0" i="0" u="none" strike="noStrike" cap="none">
                <a:solidFill>
                  <a:srgbClr val="65B042"/>
                </a:solidFill>
                <a:latin typeface="Consolas"/>
                <a:ea typeface="Consolas"/>
                <a:cs typeface="Consolas"/>
                <a:sym typeface="Consolas"/>
              </a:rPr>
              <a:t>'0'</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3387CC"/>
                </a:solidFill>
                <a:latin typeface="Consolas"/>
                <a:ea typeface="Consolas"/>
                <a:cs typeface="Consolas"/>
                <a:sym typeface="Consolas"/>
              </a:rPr>
              <a:t>0</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true</a:t>
            </a:r>
          </a:p>
          <a:p>
            <a:pPr marL="0" marR="0" lvl="0" indent="0" algn="l" rtl="0">
              <a:lnSpc>
                <a:spcPct val="100000"/>
              </a:lnSpc>
              <a:spcBef>
                <a:spcPts val="0"/>
              </a:spcBef>
              <a:spcAft>
                <a:spcPts val="0"/>
              </a:spcAft>
              <a:buClr>
                <a:srgbClr val="3387CC"/>
              </a:buClr>
              <a:buSzPct val="25000"/>
              <a:buFont typeface="Consolas"/>
              <a:buNone/>
            </a:pPr>
            <a:r>
              <a:rPr lang="en-US" sz="1900" b="0" i="0" u="none" strike="noStrike" cap="none">
                <a:solidFill>
                  <a:srgbClr val="3387CC"/>
                </a:solidFill>
                <a:latin typeface="Consolas"/>
                <a:ea typeface="Consolas"/>
                <a:cs typeface="Consolas"/>
                <a:sym typeface="Consolas"/>
              </a:rPr>
              <a:t>false</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'0'</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true</a:t>
            </a:r>
          </a:p>
          <a:p>
            <a:pPr marL="0" marR="0" lvl="0" indent="0" algn="l" rtl="0">
              <a:lnSpc>
                <a:spcPct val="100000"/>
              </a:lnSpc>
              <a:spcBef>
                <a:spcPts val="0"/>
              </a:spcBef>
              <a:spcAft>
                <a:spcPts val="0"/>
              </a:spcAft>
              <a:buClr>
                <a:srgbClr val="3387CC"/>
              </a:buClr>
              <a:buSzPct val="25000"/>
              <a:buFont typeface="Consolas"/>
              <a:buNone/>
            </a:pPr>
            <a:r>
              <a:rPr lang="en-US" sz="1900" b="0" i="0" u="none" strike="noStrike" cap="none">
                <a:solidFill>
                  <a:srgbClr val="3387CC"/>
                </a:solidFill>
                <a:latin typeface="Consolas"/>
                <a:ea typeface="Consolas"/>
                <a:cs typeface="Consolas"/>
                <a:sym typeface="Consolas"/>
              </a:rPr>
              <a:t>4</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'4'</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false</a:t>
            </a:r>
          </a:p>
          <a:p>
            <a:pPr marL="0" marR="0" lvl="0" indent="0" algn="l" rtl="0">
              <a:lnSpc>
                <a:spcPct val="100000"/>
              </a:lnSpc>
              <a:spcBef>
                <a:spcPts val="0"/>
              </a:spcBef>
              <a:spcAft>
                <a:spcPts val="0"/>
              </a:spcAft>
              <a:buClr>
                <a:srgbClr val="3387CC"/>
              </a:buClr>
              <a:buSzPct val="25000"/>
              <a:buFont typeface="Consolas"/>
              <a:buNone/>
            </a:pPr>
            <a:r>
              <a:rPr lang="en-US" sz="1900" b="0" i="0" u="none" strike="noStrike" cap="none">
                <a:solidFill>
                  <a:srgbClr val="3387CC"/>
                </a:solidFill>
                <a:latin typeface="Consolas"/>
                <a:ea typeface="Consolas"/>
                <a:cs typeface="Consolas"/>
                <a:sym typeface="Consolas"/>
              </a:rPr>
              <a:t>4</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'4'</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false</a:t>
            </a:r>
          </a:p>
        </p:txBody>
      </p:sp>
      <p:sp>
        <p:nvSpPr>
          <p:cNvPr id="224" name="Shape 224"/>
          <p:cNvSpPr/>
          <p:nvPr/>
        </p:nvSpPr>
        <p:spPr>
          <a:xfrm>
            <a:off x="3030557" y="3683496"/>
            <a:ext cx="3082800" cy="6294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2300" b="0" i="0" u="none" strike="noStrike" cap="none">
                <a:solidFill>
                  <a:srgbClr val="FFFFFF"/>
                </a:solidFill>
                <a:latin typeface="Helvetica Neue"/>
                <a:ea typeface="Helvetica Neue"/>
                <a:cs typeface="Helvetica Neue"/>
                <a:sym typeface="Helvetica Neue"/>
              </a:rPr>
              <a:t>Try to use ===, !== </a:t>
            </a:r>
          </a:p>
          <a:p>
            <a:pPr marL="0" marR="0" lvl="0" indent="0" algn="ctr" rtl="0">
              <a:lnSpc>
                <a:spcPct val="100000"/>
              </a:lnSpc>
              <a:spcBef>
                <a:spcPts val="0"/>
              </a:spcBef>
              <a:spcAft>
                <a:spcPts val="0"/>
              </a:spcAft>
              <a:buClr>
                <a:srgbClr val="FFFFFF"/>
              </a:buClr>
              <a:buSzPct val="25000"/>
              <a:buFont typeface="Helvetica Neue"/>
              <a:buNone/>
            </a:pPr>
            <a:r>
              <a:rPr lang="en-US" sz="2300" b="0" i="0" u="none" strike="noStrike" cap="none">
                <a:solidFill>
                  <a:srgbClr val="FFFFFF"/>
                </a:solidFill>
                <a:latin typeface="Helvetica Neue"/>
                <a:ea typeface="Helvetica Neue"/>
                <a:cs typeface="Helvetica Neue"/>
                <a:sym typeface="Helvetica Neue"/>
              </a:rPr>
              <a:t>instead of ==, !=</a:t>
            </a: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Shape 229"/>
          <p:cNvSpPr txBox="1">
            <a:spLocks noGrp="1"/>
          </p:cNvSpPr>
          <p:nvPr>
            <p:ph type="title"/>
          </p:nvPr>
        </p:nvSpPr>
        <p:spPr>
          <a:xfrm>
            <a:off x="320124" y="133950"/>
            <a:ext cx="81540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4300" b="0" i="0" u="none" strike="noStrike" cap="none">
                <a:solidFill>
                  <a:srgbClr val="FFFFFF"/>
                </a:solidFill>
                <a:latin typeface="Helvetica Neue"/>
                <a:ea typeface="Helvetica Neue"/>
                <a:cs typeface="Helvetica Neue"/>
                <a:sym typeface="Helvetica Neue"/>
              </a:rPr>
              <a:t>Infix operators</a:t>
            </a:r>
            <a:r>
              <a:rPr lang="en-US"/>
              <a:t> </a:t>
            </a:r>
            <a:r>
              <a:rPr lang="en-US" sz="4300" b="0" i="0" u="none" strike="noStrike" cap="none">
                <a:solidFill>
                  <a:srgbClr val="FFFFFF"/>
                </a:solidFill>
                <a:latin typeface="Helvetica Neue"/>
                <a:ea typeface="Helvetica Neue"/>
                <a:cs typeface="Helvetica Neue"/>
                <a:sym typeface="Helvetica Neue"/>
              </a:rPr>
              <a:t>same as Java</a:t>
            </a:r>
          </a:p>
        </p:txBody>
      </p:sp>
      <p:sp>
        <p:nvSpPr>
          <p:cNvPr id="230" name="Shape 230"/>
          <p:cNvSpPr/>
          <p:nvPr/>
        </p:nvSpPr>
        <p:spPr>
          <a:xfrm>
            <a:off x="779000" y="1741300"/>
            <a:ext cx="6134418" cy="16608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x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4</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Font typeface="Consolas"/>
              <a:buNone/>
            </a:pPr>
            <a:endParaRPr sz="2300" b="0" i="0" u="none" strike="noStrike" cap="none" dirty="0">
              <a:solidFill>
                <a:srgbClr val="F8F8F8"/>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2600" dirty="0">
                <a:solidFill>
                  <a:srgbClr val="F8F8F8"/>
                </a:solidFill>
                <a:latin typeface="Consolas"/>
                <a:ea typeface="Consolas"/>
                <a:cs typeface="Consolas"/>
                <a:sym typeface="Consolas"/>
              </a:rPr>
              <a:t>i</a:t>
            </a:r>
            <a:r>
              <a:rPr lang="en-US" sz="2600" b="0" i="0" u="none" strike="noStrike" cap="none" dirty="0" smtClean="0">
                <a:solidFill>
                  <a:srgbClr val="F8F8F8"/>
                </a:solidFill>
                <a:latin typeface="Consolas"/>
                <a:ea typeface="Consolas"/>
                <a:cs typeface="Consolas"/>
                <a:sym typeface="Consolas"/>
              </a:rPr>
              <a:t>f (x </a:t>
            </a:r>
            <a:r>
              <a:rPr lang="en-US" sz="2600" b="0" i="0" u="none" strike="noStrike" cap="none" dirty="0">
                <a:solidFill>
                  <a:srgbClr val="E28964"/>
                </a:solidFill>
                <a:latin typeface="Consolas"/>
                <a:ea typeface="Consolas"/>
                <a:cs typeface="Consolas"/>
                <a:sym typeface="Consolas"/>
              </a:rPr>
              <a:t>&gt;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3</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&amp;&amp;</a:t>
            </a:r>
            <a:r>
              <a:rPr lang="en-US" sz="2600" b="0" i="0" u="none" strike="noStrike" cap="none" dirty="0">
                <a:solidFill>
                  <a:srgbClr val="F8F8F8"/>
                </a:solidFill>
                <a:latin typeface="Consolas"/>
                <a:ea typeface="Consolas"/>
                <a:cs typeface="Consolas"/>
                <a:sym typeface="Consolas"/>
              </a:rPr>
              <a:t> x </a:t>
            </a:r>
            <a:r>
              <a:rPr lang="en-US" sz="2600" b="0" i="0" u="none" strike="noStrike" cap="none" dirty="0">
                <a:solidFill>
                  <a:srgbClr val="E28964"/>
                </a:solidFill>
                <a:latin typeface="Consolas"/>
                <a:ea typeface="Consolas"/>
                <a:cs typeface="Consolas"/>
                <a:sym typeface="Consolas"/>
              </a:rPr>
              <a:t>&lt;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smtClean="0">
                <a:solidFill>
                  <a:srgbClr val="3387CC"/>
                </a:solidFill>
                <a:latin typeface="Consolas"/>
                <a:ea typeface="Consolas"/>
                <a:cs typeface="Consolas"/>
                <a:sym typeface="Consolas"/>
              </a:rPr>
              <a:t>6) {</a:t>
            </a:r>
          </a:p>
          <a:p>
            <a:pPr marL="0" marR="0" lvl="0" indent="0" algn="l" rtl="0">
              <a:lnSpc>
                <a:spcPct val="100000"/>
              </a:lnSpc>
              <a:spcBef>
                <a:spcPts val="0"/>
              </a:spcBef>
              <a:spcAft>
                <a:spcPts val="0"/>
              </a:spcAft>
              <a:buClr>
                <a:srgbClr val="F8F8F8"/>
              </a:buClr>
              <a:buSzPct val="25000"/>
              <a:buFont typeface="Consolas"/>
              <a:buNone/>
            </a:pPr>
            <a:r>
              <a:rPr lang="en-US" sz="2600" dirty="0" smtClean="0">
                <a:solidFill>
                  <a:srgbClr val="3387CC"/>
                </a:solidFill>
                <a:latin typeface="Consolas"/>
                <a:ea typeface="Consolas"/>
                <a:cs typeface="Consolas"/>
                <a:sym typeface="Consolas"/>
              </a:rPr>
              <a:t>}</a:t>
            </a:r>
            <a:r>
              <a:rPr lang="en-US" sz="2600" dirty="0">
                <a:solidFill>
                  <a:srgbClr val="3387CC"/>
                </a:solidFill>
                <a:latin typeface="Consolas"/>
                <a:ea typeface="Consolas"/>
                <a:cs typeface="Consolas"/>
                <a:sym typeface="Consolas"/>
              </a:rPr>
              <a:t> </a:t>
            </a:r>
            <a:r>
              <a:rPr lang="en-US" sz="2600" dirty="0" smtClean="0">
                <a:solidFill>
                  <a:srgbClr val="F8F8F8"/>
                </a:solidFill>
                <a:latin typeface="Consolas"/>
                <a:ea typeface="Consolas"/>
                <a:cs typeface="Consolas"/>
                <a:sym typeface="Consolas"/>
              </a:rPr>
              <a:t>e</a:t>
            </a:r>
            <a:r>
              <a:rPr lang="en-US" sz="2600" b="0" i="0" u="none" strike="noStrike" cap="none" dirty="0" smtClean="0">
                <a:solidFill>
                  <a:srgbClr val="F8F8F8"/>
                </a:solidFill>
                <a:latin typeface="Consolas"/>
                <a:ea typeface="Consolas"/>
                <a:cs typeface="Consolas"/>
                <a:sym typeface="Consolas"/>
              </a:rPr>
              <a:t>lse if (x </a:t>
            </a:r>
            <a:r>
              <a:rPr lang="en-US" sz="2600" b="0" i="0" u="none" strike="noStrike" cap="none" dirty="0">
                <a:solidFill>
                  <a:srgbClr val="E28964"/>
                </a:solidFill>
                <a:latin typeface="Consolas"/>
                <a:ea typeface="Consolas"/>
                <a:cs typeface="Consolas"/>
                <a:sym typeface="Consolas"/>
              </a:rPr>
              <a:t>&gt;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3</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x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smtClean="0">
                <a:solidFill>
                  <a:srgbClr val="3387CC"/>
                </a:solidFill>
                <a:latin typeface="Consolas"/>
                <a:ea typeface="Consolas"/>
                <a:cs typeface="Consolas"/>
                <a:sym typeface="Consolas"/>
              </a:rPr>
              <a:t>2) {</a:t>
            </a:r>
          </a:p>
          <a:p>
            <a:pPr marL="0" marR="0" lvl="0" indent="0" algn="l" rtl="0">
              <a:lnSpc>
                <a:spcPct val="100000"/>
              </a:lnSpc>
              <a:spcBef>
                <a:spcPts val="0"/>
              </a:spcBef>
              <a:spcAft>
                <a:spcPts val="0"/>
              </a:spcAft>
              <a:buClr>
                <a:srgbClr val="F8F8F8"/>
              </a:buClr>
              <a:buSzPct val="25000"/>
              <a:buFont typeface="Consolas"/>
              <a:buNone/>
            </a:pPr>
            <a:r>
              <a:rPr lang="en-US" sz="2600" dirty="0">
                <a:solidFill>
                  <a:srgbClr val="3387CC"/>
                </a:solidFill>
                <a:latin typeface="Consolas"/>
                <a:ea typeface="Consolas"/>
                <a:cs typeface="Consolas"/>
                <a:sym typeface="Consolas"/>
              </a:rPr>
              <a:t>}</a:t>
            </a:r>
            <a:endParaRPr lang="en-US" sz="2600" b="0" i="0" u="none" strike="noStrike" cap="none" dirty="0">
              <a:solidFill>
                <a:srgbClr val="3387CC"/>
              </a:solidFill>
              <a:latin typeface="Consolas"/>
              <a:ea typeface="Consolas"/>
              <a:cs typeface="Consolas"/>
              <a:sym typeface="Consola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JavaScript</a:t>
            </a:r>
          </a:p>
        </p:txBody>
      </p:sp>
      <p:sp>
        <p:nvSpPr>
          <p:cNvPr id="84" name="Shape 84"/>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smtClean="0">
                <a:solidFill>
                  <a:srgbClr val="FFFFFF"/>
                </a:solidFill>
                <a:latin typeface="Helvetica Neue"/>
                <a:ea typeface="Helvetica Neue"/>
                <a:cs typeface="Helvetica Neue"/>
                <a:sym typeface="Helvetica Neue"/>
              </a:rPr>
              <a:t>Object-oriented</a:t>
            </a:r>
            <a:endParaRPr lang="en-US" sz="2400" b="0" i="0" u="none" strike="noStrike" cap="none" dirty="0">
              <a:solidFill>
                <a:srgbClr val="FFFFFF"/>
              </a:solidFill>
              <a:latin typeface="Helvetica Neue"/>
              <a:ea typeface="Helvetica Neue"/>
              <a:cs typeface="Helvetica Neue"/>
              <a:sym typeface="Helvetica Neue"/>
            </a:endParaRP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Scripting language</a:t>
            </a:r>
          </a:p>
          <a:p>
            <a:pPr marL="571500" marR="0" lvl="1" indent="-2794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Depends on </a:t>
            </a:r>
            <a:r>
              <a:rPr lang="en-US" dirty="0">
                <a:solidFill>
                  <a:srgbClr val="FFC000"/>
                </a:solidFill>
              </a:rPr>
              <a:t>B</a:t>
            </a:r>
            <a:r>
              <a:rPr lang="en-US" sz="2400" b="0" i="0" u="none" strike="noStrike" cap="none" dirty="0" smtClean="0">
                <a:solidFill>
                  <a:srgbClr val="FFC000"/>
                </a:solidFill>
                <a:latin typeface="Helvetica Neue"/>
                <a:ea typeface="Helvetica Neue"/>
                <a:cs typeface="Helvetica Neue"/>
                <a:sym typeface="Helvetica Neue"/>
              </a:rPr>
              <a:t>rowser</a:t>
            </a:r>
            <a:r>
              <a:rPr lang="en-US" sz="2400" b="0" i="0" u="none" strike="noStrike" cap="none" dirty="0" smtClean="0">
                <a:solidFill>
                  <a:srgbClr val="FFFFFF"/>
                </a:solidFill>
                <a:latin typeface="Helvetica Neue"/>
                <a:ea typeface="Helvetica Neue"/>
                <a:cs typeface="Helvetica Neue"/>
                <a:sym typeface="Helvetica Neue"/>
              </a:rPr>
              <a:t> </a:t>
            </a:r>
            <a:r>
              <a:rPr lang="en-US" sz="2400" b="0" i="0" u="none" strike="noStrike" cap="none" dirty="0">
                <a:solidFill>
                  <a:srgbClr val="FFFFFF"/>
                </a:solidFill>
                <a:latin typeface="Helvetica Neue"/>
                <a:ea typeface="Helvetica Neue"/>
                <a:cs typeface="Helvetica Neue"/>
                <a:sym typeface="Helvetica Neue"/>
              </a:rPr>
              <a:t>or </a:t>
            </a:r>
            <a:r>
              <a:rPr lang="en-US" sz="2400" b="0" i="0" u="none" strike="noStrike" cap="none" dirty="0">
                <a:solidFill>
                  <a:srgbClr val="92D050"/>
                </a:solidFill>
                <a:latin typeface="Helvetica Neue"/>
                <a:ea typeface="Helvetica Neue"/>
                <a:cs typeface="Helvetica Neue"/>
                <a:sym typeface="Helvetica Neue"/>
              </a:rPr>
              <a:t>Node</a:t>
            </a:r>
            <a:r>
              <a:rPr lang="en-US" sz="2400" b="0" i="0" u="none" strike="noStrike" cap="none" dirty="0">
                <a:solidFill>
                  <a:srgbClr val="FFFFFF"/>
                </a:solidFill>
                <a:latin typeface="Helvetica Neue"/>
                <a:ea typeface="Helvetica Neue"/>
                <a:cs typeface="Helvetica Neue"/>
                <a:sym typeface="Helvetica Neue"/>
              </a:rPr>
              <a:t> to execute</a:t>
            </a: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Functions</a:t>
            </a:r>
          </a:p>
        </p:txBody>
      </p:sp>
    </p:spTree>
    <p:extLst>
      <p:ext uri="{BB962C8B-B14F-4D97-AF65-F5344CB8AC3E}">
        <p14:creationId xmlns:p14="http://schemas.microsoft.com/office/powerpoint/2010/main" val="24747727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Functions = Procedure</a:t>
            </a:r>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900" y="1701800"/>
            <a:ext cx="8191500" cy="1739900"/>
          </a:xfrm>
          <a:prstGeom prst="rect">
            <a:avLst/>
          </a:prstGeom>
        </p:spPr>
      </p:pic>
    </p:spTree>
    <p:extLst>
      <p:ext uri="{BB962C8B-B14F-4D97-AF65-F5344CB8AC3E}">
        <p14:creationId xmlns:p14="http://schemas.microsoft.com/office/powerpoint/2010/main" val="20001100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Make your own functions</a:t>
            </a:r>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2417" y="1685198"/>
            <a:ext cx="4006273" cy="1338544"/>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0289" y="3170294"/>
            <a:ext cx="3663374" cy="1175414"/>
          </a:xfrm>
          <a:prstGeom prst="rect">
            <a:avLst/>
          </a:prstGeom>
        </p:spPr>
      </p:pic>
    </p:spTree>
    <p:extLst>
      <p:ext uri="{BB962C8B-B14F-4D97-AF65-F5344CB8AC3E}">
        <p14:creationId xmlns:p14="http://schemas.microsoft.com/office/powerpoint/2010/main" val="62110421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Use of “</a:t>
            </a:r>
            <a:r>
              <a:rPr lang="en-US" sz="5200" b="1" i="0" u="none" strike="noStrike" cap="none" dirty="0" err="1">
                <a:solidFill>
                  <a:srgbClr val="FFFFFF"/>
                </a:solidFill>
                <a:latin typeface="Helvetica Neue"/>
                <a:ea typeface="Helvetica Neue"/>
                <a:cs typeface="Helvetica Neue"/>
                <a:sym typeface="Helvetica Neue"/>
              </a:rPr>
              <a:t>var</a:t>
            </a:r>
            <a:r>
              <a:rPr lang="en-US" sz="5200" b="0" i="0" u="none" strike="noStrike" cap="none" dirty="0">
                <a:solidFill>
                  <a:srgbClr val="FFFFFF"/>
                </a:solidFill>
                <a:latin typeface="Helvetica Neue"/>
                <a:ea typeface="Helvetica Neue"/>
                <a:cs typeface="Helvetica Neue"/>
                <a:sym typeface="Helvetica Neue"/>
              </a:rPr>
              <a:t>”</a:t>
            </a:r>
          </a:p>
        </p:txBody>
      </p:sp>
      <p:sp>
        <p:nvSpPr>
          <p:cNvPr id="169" name="Shape 169"/>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Local</a:t>
            </a:r>
          </a:p>
          <a:p>
            <a:pPr marL="1143000" marR="0" lvl="3" indent="-2794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When used inside a function</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Global</a:t>
            </a:r>
          </a:p>
          <a:p>
            <a:pPr marL="1143000" marR="0" lvl="3" indent="-2794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When outside a function</a:t>
            </a:r>
          </a:p>
          <a:p>
            <a:pPr marL="1143000" marR="0" lvl="3" indent="-279400" algn="l" rtl="0">
              <a:lnSpc>
                <a:spcPct val="100000"/>
              </a:lnSpc>
              <a:spcBef>
                <a:spcPts val="2700"/>
              </a:spcBef>
              <a:spcAft>
                <a:spcPts val="0"/>
              </a:spcAft>
              <a:buClr>
                <a:srgbClr val="FFFFFF"/>
              </a:buClr>
              <a:buSzPct val="75000"/>
              <a:buFont typeface="Helvetica Neue"/>
              <a:buChar char="•"/>
            </a:pPr>
            <a:r>
              <a:rPr lang="en-US" sz="2400" b="0" i="0" u="none" strike="noStrike" cap="none" dirty="0">
                <a:solidFill>
                  <a:srgbClr val="FFFFFF"/>
                </a:solidFill>
                <a:latin typeface="Helvetica Neue"/>
                <a:ea typeface="Helvetica Neue"/>
                <a:cs typeface="Helvetica Neue"/>
                <a:sym typeface="Helvetica Neue"/>
              </a:rPr>
              <a:t>When </a:t>
            </a:r>
            <a:r>
              <a:rPr lang="en-US" sz="2400" b="0" i="0" u="none" strike="noStrike" cap="none" dirty="0" smtClean="0">
                <a:solidFill>
                  <a:srgbClr val="FFFFFF"/>
                </a:solidFill>
                <a:latin typeface="Helvetica Neue"/>
                <a:ea typeface="Helvetica Neue"/>
                <a:cs typeface="Helvetica Neue"/>
                <a:sym typeface="Helvetica Neue"/>
              </a:rPr>
              <a:t>‘</a:t>
            </a:r>
            <a:r>
              <a:rPr lang="en-US" sz="2400" b="0" i="0" u="none" strike="noStrike" cap="none" dirty="0" err="1" smtClean="0">
                <a:solidFill>
                  <a:srgbClr val="FFFFFF"/>
                </a:solidFill>
                <a:latin typeface="Helvetica Neue"/>
                <a:ea typeface="Helvetica Neue"/>
                <a:cs typeface="Helvetica Neue"/>
                <a:sym typeface="Helvetica Neue"/>
              </a:rPr>
              <a:t>var</a:t>
            </a:r>
            <a:r>
              <a:rPr lang="en-US" sz="2400" b="0" i="0" u="none" strike="noStrike" cap="none" dirty="0" smtClean="0">
                <a:solidFill>
                  <a:srgbClr val="FFFFFF"/>
                </a:solidFill>
                <a:latin typeface="Helvetica Neue"/>
                <a:ea typeface="Helvetica Neue"/>
                <a:cs typeface="Helvetica Neue"/>
                <a:sym typeface="Helvetica Neue"/>
              </a:rPr>
              <a:t>’ is omitted </a:t>
            </a:r>
            <a:r>
              <a:rPr lang="en-US" sz="2400" b="0" i="0" u="none" strike="noStrike" cap="none" dirty="0">
                <a:solidFill>
                  <a:srgbClr val="FFFFFF"/>
                </a:solidFill>
                <a:latin typeface="Helvetica Neue"/>
                <a:ea typeface="Helvetica Neue"/>
                <a:cs typeface="Helvetica Neue"/>
                <a:sym typeface="Helvetica Neue"/>
              </a:rPr>
              <a:t>(!)</a:t>
            </a:r>
          </a:p>
        </p:txBody>
      </p:sp>
    </p:spTree>
    <p:extLst>
      <p:ext uri="{BB962C8B-B14F-4D97-AF65-F5344CB8AC3E}">
        <p14:creationId xmlns:p14="http://schemas.microsoft.com/office/powerpoint/2010/main" val="166209530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Shape 321"/>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Functions</a:t>
            </a:r>
          </a:p>
        </p:txBody>
      </p:sp>
      <p:sp>
        <p:nvSpPr>
          <p:cNvPr id="322" name="Shape 322"/>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Functions are first class objects</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Can be created on their own</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    function</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89BDFF"/>
                </a:solidFill>
                <a:latin typeface="Consolas"/>
                <a:ea typeface="Consolas"/>
                <a:cs typeface="Consolas"/>
                <a:sym typeface="Consolas"/>
              </a:rPr>
              <a:t>foo</a:t>
            </a:r>
            <a:r>
              <a:rPr lang="en-US" sz="2600" b="0" i="0" u="none" strike="noStrike" cap="none">
                <a:solidFill>
                  <a:srgbClr val="F8F8F8"/>
                </a:solidFill>
                <a:latin typeface="Consolas"/>
                <a:ea typeface="Consolas"/>
                <a:cs typeface="Consolas"/>
                <a:sym typeface="Consolas"/>
              </a:rPr>
              <a:t>() {}</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Can assigned to a variable</a:t>
            </a:r>
          </a:p>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    var</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89BDFF"/>
                </a:solidFill>
                <a:latin typeface="Consolas"/>
                <a:ea typeface="Consolas"/>
                <a:cs typeface="Consolas"/>
                <a:sym typeface="Consolas"/>
              </a:rPr>
              <a:t>x</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99CF50"/>
                </a:solidFill>
                <a:latin typeface="Consolas"/>
                <a:ea typeface="Consolas"/>
                <a:cs typeface="Consolas"/>
                <a:sym typeface="Consolas"/>
              </a:rPr>
              <a:t>function</a:t>
            </a:r>
            <a:r>
              <a:rPr lang="en-US" sz="2600" b="0" i="0" u="none" strike="noStrike" cap="none">
                <a:solidFill>
                  <a:srgbClr val="F8F8F8"/>
                </a:solidFill>
                <a:latin typeface="Consolas"/>
                <a:ea typeface="Consolas"/>
                <a:cs typeface="Consolas"/>
                <a:sym typeface="Consolas"/>
              </a:rPr>
              <a:t>() {}</a:t>
            </a:r>
          </a:p>
        </p:txBody>
      </p:sp>
    </p:spTree>
    <p:extLst>
      <p:ext uri="{BB962C8B-B14F-4D97-AF65-F5344CB8AC3E}">
        <p14:creationId xmlns:p14="http://schemas.microsoft.com/office/powerpoint/2010/main" val="172135990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Events</a:t>
            </a:r>
            <a:endParaRPr lang="en-US" dirty="0"/>
          </a:p>
        </p:txBody>
      </p:sp>
      <p:sp>
        <p:nvSpPr>
          <p:cNvPr id="3" name="Text Placeholder 2"/>
          <p:cNvSpPr>
            <a:spLocks noGrp="1"/>
          </p:cNvSpPr>
          <p:nvPr>
            <p:ph type="body" idx="1"/>
          </p:nvPr>
        </p:nvSpPr>
        <p:spPr/>
        <p:txBody>
          <a:bodyPr/>
          <a:lstStyle/>
          <a:p>
            <a:r>
              <a:rPr lang="en-US" u="sng" dirty="0" smtClean="0">
                <a:solidFill>
                  <a:srgbClr val="FFC000"/>
                </a:solidFill>
              </a:rPr>
              <a:t>Examples when Events are executed:</a:t>
            </a:r>
          </a:p>
          <a:p>
            <a:pPr marL="711000" lvl="3">
              <a:buFontTx/>
              <a:buChar char="-"/>
            </a:pPr>
            <a:r>
              <a:rPr lang="en-US" dirty="0" smtClean="0">
                <a:sym typeface="Wingdings"/>
              </a:rPr>
              <a:t>clicked on a button</a:t>
            </a:r>
          </a:p>
          <a:p>
            <a:pPr marL="711000" lvl="3">
              <a:buFontTx/>
              <a:buChar char="-"/>
            </a:pPr>
            <a:r>
              <a:rPr lang="en-US" dirty="0">
                <a:sym typeface="Wingdings"/>
              </a:rPr>
              <a:t>c</a:t>
            </a:r>
            <a:r>
              <a:rPr lang="en-US" dirty="0" smtClean="0">
                <a:sym typeface="Wingdings"/>
              </a:rPr>
              <a:t>licked on a page</a:t>
            </a:r>
          </a:p>
          <a:p>
            <a:pPr marL="711000" lvl="3">
              <a:buFontTx/>
              <a:buChar char="-"/>
            </a:pPr>
            <a:r>
              <a:rPr lang="en-US" dirty="0">
                <a:sym typeface="Wingdings"/>
              </a:rPr>
              <a:t>p</a:t>
            </a:r>
            <a:r>
              <a:rPr lang="en-US" dirty="0" smtClean="0">
                <a:sym typeface="Wingdings"/>
              </a:rPr>
              <a:t>ressed on enter-key</a:t>
            </a:r>
          </a:p>
          <a:p>
            <a:endParaRPr lang="en-US" dirty="0" smtClean="0">
              <a:sym typeface="Wingdings"/>
            </a:endParaRPr>
          </a:p>
        </p:txBody>
      </p:sp>
    </p:spTree>
    <p:extLst>
      <p:ext uri="{BB962C8B-B14F-4D97-AF65-F5344CB8AC3E}">
        <p14:creationId xmlns:p14="http://schemas.microsoft.com/office/powerpoint/2010/main" val="146878254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solidFill>
                  <a:srgbClr val="FFC000"/>
                </a:solidFill>
              </a:rPr>
              <a:t>o</a:t>
            </a:r>
            <a:r>
              <a:rPr lang="en-US" dirty="0" err="1" smtClean="0">
                <a:solidFill>
                  <a:srgbClr val="FFC000"/>
                </a:solidFill>
              </a:rPr>
              <a:t>nclick</a:t>
            </a:r>
            <a:r>
              <a:rPr lang="en-US" dirty="0" smtClean="0"/>
              <a:t> Event</a:t>
            </a:r>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4826" y="1366242"/>
            <a:ext cx="7734300" cy="14732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6326" y="3576342"/>
            <a:ext cx="6591300" cy="1104900"/>
          </a:xfrm>
          <a:prstGeom prst="rect">
            <a:avLst/>
          </a:prstGeom>
        </p:spPr>
      </p:pic>
    </p:spTree>
    <p:extLst>
      <p:ext uri="{BB962C8B-B14F-4D97-AF65-F5344CB8AC3E}">
        <p14:creationId xmlns:p14="http://schemas.microsoft.com/office/powerpoint/2010/main" val="191000497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2</a:t>
            </a:r>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7571" y="1456779"/>
            <a:ext cx="7176655" cy="3555102"/>
          </a:xfrm>
          <a:prstGeom prst="rect">
            <a:avLst/>
          </a:prstGeom>
        </p:spPr>
      </p:pic>
    </p:spTree>
    <p:extLst>
      <p:ext uri="{BB962C8B-B14F-4D97-AF65-F5344CB8AC3E}">
        <p14:creationId xmlns:p14="http://schemas.microsoft.com/office/powerpoint/2010/main" val="168663208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3</a:t>
            </a:r>
            <a:endParaRPr lang="en-US" dirty="0"/>
          </a:p>
        </p:txBody>
      </p:sp>
      <p:sp>
        <p:nvSpPr>
          <p:cNvPr id="3" name="Text Placeholder 2"/>
          <p:cNvSpPr>
            <a:spLocks noGrp="1"/>
          </p:cNvSpPr>
          <p:nvPr>
            <p:ph type="body" idx="1"/>
          </p:nvPr>
        </p:nvSpPr>
        <p:spPr/>
        <p:txBody>
          <a:bodyPr/>
          <a:lstStyle/>
          <a:p>
            <a:pPr marL="114300" indent="0" algn="ctr">
              <a:buNone/>
            </a:pPr>
            <a:r>
              <a:rPr lang="en-US" sz="3600" dirty="0">
                <a:solidFill>
                  <a:srgbClr val="FFC000"/>
                </a:solidFill>
              </a:rPr>
              <a:t>Adding a personalized welcome message</a:t>
            </a:r>
          </a:p>
          <a:p>
            <a:pPr marL="114300" indent="0" algn="ctr">
              <a:buNone/>
            </a:pPr>
            <a:endParaRPr lang="en-US" sz="3600" dirty="0">
              <a:solidFill>
                <a:srgbClr val="FFC000"/>
              </a:solidFill>
            </a:endParaRPr>
          </a:p>
        </p:txBody>
      </p:sp>
    </p:spTree>
    <p:extLst>
      <p:ext uri="{BB962C8B-B14F-4D97-AF65-F5344CB8AC3E}">
        <p14:creationId xmlns:p14="http://schemas.microsoft.com/office/powerpoint/2010/main" val="73339912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53880" y="187036"/>
            <a:ext cx="3526314" cy="4308764"/>
          </a:xfrm>
          <a:prstGeom prst="rect">
            <a:avLst/>
          </a:prstGeom>
        </p:spPr>
      </p:pic>
    </p:spTree>
    <p:extLst>
      <p:ext uri="{BB962C8B-B14F-4D97-AF65-F5344CB8AC3E}">
        <p14:creationId xmlns:p14="http://schemas.microsoft.com/office/powerpoint/2010/main" val="1776421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Client-side</a:t>
            </a:r>
          </a:p>
        </p:txBody>
      </p:sp>
      <p:sp>
        <p:nvSpPr>
          <p:cNvPr id="90" name="Shape 90"/>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Javascript can be executed by browsers</a:t>
            </a:r>
          </a:p>
          <a:p>
            <a:pPr marL="292100" marR="0" lvl="0" indent="-292100" algn="l" rtl="0">
              <a:lnSpc>
                <a:spcPct val="100000"/>
              </a:lnSpc>
              <a:spcBef>
                <a:spcPts val="2700"/>
              </a:spcBef>
              <a:spcAft>
                <a:spcPts val="0"/>
              </a:spcAft>
              <a:buClr>
                <a:srgbClr val="FFFFFF"/>
              </a:buClr>
              <a:buSzPct val="75000"/>
              <a:buFont typeface="Helvetica Neue"/>
              <a:buChar char="•"/>
            </a:pPr>
            <a:r>
              <a:rPr lang="en-US"/>
              <a:t>The b</a:t>
            </a:r>
            <a:r>
              <a:rPr lang="en-US" sz="2400" b="0" i="0" u="none" strike="noStrike" cap="none">
                <a:solidFill>
                  <a:srgbClr val="FFFFFF"/>
                </a:solidFill>
                <a:latin typeface="Helvetica Neue"/>
                <a:ea typeface="Helvetica Neue"/>
                <a:cs typeface="Helvetica Neue"/>
                <a:sym typeface="Helvetica Neue"/>
              </a:rPr>
              <a:t>rowser </a:t>
            </a:r>
            <a:r>
              <a:rPr lang="en-US"/>
              <a:t>extends Javascript to:</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Manipulate DOM (Data Object Model)</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Interact with services from the browser</a:t>
            </a: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3700" y="1447800"/>
            <a:ext cx="5816600" cy="2235200"/>
          </a:xfrm>
          <a:prstGeom prst="rect">
            <a:avLst/>
          </a:prstGeom>
        </p:spPr>
      </p:pic>
    </p:spTree>
    <p:extLst>
      <p:ext uri="{BB962C8B-B14F-4D97-AF65-F5344CB8AC3E}">
        <p14:creationId xmlns:p14="http://schemas.microsoft.com/office/powerpoint/2010/main" val="199543103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7549" y="265106"/>
            <a:ext cx="3562958" cy="4416136"/>
          </a:xfrm>
          <a:prstGeom prst="rect">
            <a:avLst/>
          </a:prstGeom>
        </p:spPr>
      </p:pic>
    </p:spTree>
    <p:extLst>
      <p:ext uri="{BB962C8B-B14F-4D97-AF65-F5344CB8AC3E}">
        <p14:creationId xmlns:p14="http://schemas.microsoft.com/office/powerpoint/2010/main" val="210472327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500" y="2044700"/>
            <a:ext cx="8255000" cy="1054100"/>
          </a:xfrm>
          <a:prstGeom prst="rect">
            <a:avLst/>
          </a:prstGeom>
        </p:spPr>
      </p:pic>
    </p:spTree>
    <p:extLst>
      <p:ext uri="{BB962C8B-B14F-4D97-AF65-F5344CB8AC3E}">
        <p14:creationId xmlns:p14="http://schemas.microsoft.com/office/powerpoint/2010/main" val="37591948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500" y="1562100"/>
            <a:ext cx="8255000" cy="2006600"/>
          </a:xfrm>
          <a:prstGeom prst="rect">
            <a:avLst/>
          </a:prstGeom>
        </p:spPr>
      </p:pic>
    </p:spTree>
    <p:extLst>
      <p:ext uri="{BB962C8B-B14F-4D97-AF65-F5344CB8AC3E}">
        <p14:creationId xmlns:p14="http://schemas.microsoft.com/office/powerpoint/2010/main" val="32047915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100" y="1244600"/>
            <a:ext cx="8305800" cy="2641600"/>
          </a:xfrm>
          <a:prstGeom prst="rect">
            <a:avLst/>
          </a:prstGeom>
        </p:spPr>
      </p:pic>
    </p:spTree>
    <p:extLst>
      <p:ext uri="{BB962C8B-B14F-4D97-AF65-F5344CB8AC3E}">
        <p14:creationId xmlns:p14="http://schemas.microsoft.com/office/powerpoint/2010/main" val="40422183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079500"/>
            <a:ext cx="8216900" cy="2971800"/>
          </a:xfrm>
          <a:prstGeom prst="rect">
            <a:avLst/>
          </a:prstGeom>
        </p:spPr>
      </p:pic>
    </p:spTree>
    <p:extLst>
      <p:ext uri="{BB962C8B-B14F-4D97-AF65-F5344CB8AC3E}">
        <p14:creationId xmlns:p14="http://schemas.microsoft.com/office/powerpoint/2010/main" val="126552134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500" y="1397000"/>
            <a:ext cx="8242300" cy="2336800"/>
          </a:xfrm>
          <a:prstGeom prst="rect">
            <a:avLst/>
          </a:prstGeom>
        </p:spPr>
      </p:pic>
    </p:spTree>
    <p:extLst>
      <p:ext uri="{BB962C8B-B14F-4D97-AF65-F5344CB8AC3E}">
        <p14:creationId xmlns:p14="http://schemas.microsoft.com/office/powerpoint/2010/main" val="159055302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a:t>
            </a:r>
            <a:endParaRPr lang="en-US" dirty="0"/>
          </a:p>
        </p:txBody>
      </p:sp>
      <p:sp>
        <p:nvSpPr>
          <p:cNvPr id="3" name="Text Placeholder 2"/>
          <p:cNvSpPr>
            <a:spLocks noGrp="1"/>
          </p:cNvSpPr>
          <p:nvPr>
            <p:ph type="body" idx="1"/>
          </p:nvPr>
        </p:nvSpPr>
        <p:spPr/>
        <p:txBody>
          <a:bodyPr/>
          <a:lstStyle/>
          <a:p>
            <a:r>
              <a:rPr lang="en-US" dirty="0"/>
              <a:t>https://</a:t>
            </a:r>
            <a:r>
              <a:rPr lang="en-US" dirty="0" err="1"/>
              <a:t>github.com</a:t>
            </a:r>
            <a:r>
              <a:rPr lang="en-US" dirty="0"/>
              <a:t>/</a:t>
            </a:r>
            <a:r>
              <a:rPr lang="en-US" dirty="0" err="1"/>
              <a:t>mdn</a:t>
            </a:r>
            <a:r>
              <a:rPr lang="en-US" dirty="0"/>
              <a:t>/beginner-html-site-scripted/blob/</a:t>
            </a:r>
            <a:r>
              <a:rPr lang="en-US" dirty="0" err="1"/>
              <a:t>gh</a:t>
            </a:r>
            <a:r>
              <a:rPr lang="en-US" dirty="0"/>
              <a:t>-pages/scripts/</a:t>
            </a:r>
            <a:r>
              <a:rPr lang="en-US" dirty="0" err="1"/>
              <a:t>main.js</a:t>
            </a:r>
            <a:endParaRPr lang="en-US" dirty="0"/>
          </a:p>
        </p:txBody>
      </p:sp>
    </p:spTree>
    <p:extLst>
      <p:ext uri="{BB962C8B-B14F-4D97-AF65-F5344CB8AC3E}">
        <p14:creationId xmlns:p14="http://schemas.microsoft.com/office/powerpoint/2010/main" val="96479885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114300" indent="0" algn="ctr">
              <a:buNone/>
            </a:pPr>
            <a:r>
              <a:rPr lang="en-US" sz="4800" dirty="0" smtClean="0"/>
              <a:t>Iterators/ Loops</a:t>
            </a:r>
            <a:endParaRPr lang="en-US" sz="4800" dirty="0"/>
          </a:p>
        </p:txBody>
      </p:sp>
    </p:spTree>
    <p:extLst>
      <p:ext uri="{BB962C8B-B14F-4D97-AF65-F5344CB8AC3E}">
        <p14:creationId xmlns:p14="http://schemas.microsoft.com/office/powerpoint/2010/main" val="8248299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a:solidFill>
                  <a:srgbClr val="FFFFFF"/>
                </a:solidFill>
                <a:latin typeface="Helvetica Neue"/>
                <a:ea typeface="Helvetica Neue"/>
                <a:cs typeface="Helvetica Neue"/>
                <a:sym typeface="Helvetica Neue"/>
              </a:rPr>
              <a:t>Iterators</a:t>
            </a:r>
          </a:p>
        </p:txBody>
      </p:sp>
      <p:sp>
        <p:nvSpPr>
          <p:cNvPr id="236" name="Shape 236"/>
          <p:cNvSpPr/>
          <p:nvPr/>
        </p:nvSpPr>
        <p:spPr>
          <a:xfrm>
            <a:off x="800525" y="1419825"/>
            <a:ext cx="6658500" cy="23040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E28964"/>
              </a:buClr>
              <a:buSzPct val="25000"/>
              <a:buFont typeface="Consolas"/>
              <a:buNone/>
            </a:pPr>
            <a:r>
              <a:rPr lang="en-US" sz="2600" b="0" i="0" u="none" strike="noStrike" cap="none" dirty="0">
                <a:solidFill>
                  <a:srgbClr val="E28964"/>
                </a:solidFill>
                <a:latin typeface="Consolas"/>
                <a:ea typeface="Consolas"/>
                <a:cs typeface="Consolas"/>
                <a:sym typeface="Consolas"/>
              </a:rPr>
              <a:t>while</a:t>
            </a:r>
            <a:r>
              <a:rPr lang="en-US" sz="2600" b="0" i="0" u="none" strike="noStrike" cap="none" dirty="0">
                <a:solidFill>
                  <a:srgbClr val="F8F8F8"/>
                </a:solidFill>
                <a:latin typeface="Consolas"/>
                <a:ea typeface="Consolas"/>
                <a:cs typeface="Consolas"/>
                <a:sym typeface="Consolas"/>
              </a:rPr>
              <a:t> (expression) { .. }</a:t>
            </a:r>
          </a:p>
          <a:p>
            <a:pPr marL="0" marR="0" lvl="0" indent="0" algn="l" rtl="0">
              <a:lnSpc>
                <a:spcPct val="100000"/>
              </a:lnSpc>
              <a:spcBef>
                <a:spcPts val="0"/>
              </a:spcBef>
              <a:spcAft>
                <a:spcPts val="0"/>
              </a:spcAft>
              <a:buClr>
                <a:srgbClr val="F8F8F8"/>
              </a:buClr>
              <a:buFont typeface="Consolas"/>
              <a:buNone/>
            </a:pPr>
            <a:endParaRPr sz="2600" b="0" i="0" u="none" strike="noStrike" cap="none" dirty="0">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E28964"/>
              </a:buClr>
              <a:buSzPct val="25000"/>
              <a:buFont typeface="Consolas"/>
              <a:buNone/>
            </a:pPr>
            <a:r>
              <a:rPr lang="en-US" sz="2600" b="0" i="0" u="none" strike="noStrike" cap="none" dirty="0">
                <a:solidFill>
                  <a:srgbClr val="E28964"/>
                </a:solidFill>
                <a:latin typeface="Consolas"/>
                <a:ea typeface="Consolas"/>
                <a:cs typeface="Consolas"/>
                <a:sym typeface="Consolas"/>
              </a:rPr>
              <a:t>for</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err="1">
                <a:solidFill>
                  <a:srgbClr val="F8F8F8"/>
                </a:solidFill>
                <a:latin typeface="Consolas"/>
                <a:ea typeface="Consolas"/>
                <a:cs typeface="Consolas"/>
                <a:sym typeface="Consolas"/>
              </a:rPr>
              <a:t>init</a:t>
            </a:r>
            <a:r>
              <a:rPr lang="en-US" sz="2600" b="0" i="0" u="none" strike="noStrike" cap="none" dirty="0">
                <a:solidFill>
                  <a:srgbClr val="F8F8F8"/>
                </a:solidFill>
                <a:latin typeface="Consolas"/>
                <a:ea typeface="Consolas"/>
                <a:cs typeface="Consolas"/>
                <a:sym typeface="Consolas"/>
              </a:rPr>
              <a:t>; expression; update) { .. }</a:t>
            </a:r>
          </a:p>
          <a:p>
            <a:pPr marL="0" marR="0" lvl="0" indent="0" algn="l" rtl="0">
              <a:lnSpc>
                <a:spcPct val="100000"/>
              </a:lnSpc>
              <a:spcBef>
                <a:spcPts val="0"/>
              </a:spcBef>
              <a:spcAft>
                <a:spcPts val="0"/>
              </a:spcAft>
              <a:buClr>
                <a:srgbClr val="F8F8F8"/>
              </a:buClr>
              <a:buFont typeface="Consolas"/>
              <a:buNone/>
            </a:pPr>
            <a:endParaRPr sz="2600" b="0" i="0" u="none" strike="noStrike" cap="none" dirty="0">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E28964"/>
              </a:buClr>
              <a:buSzPct val="25000"/>
              <a:buFont typeface="Consolas"/>
              <a:buNone/>
            </a:pPr>
            <a:r>
              <a:rPr lang="en-US" sz="2600" b="0" i="0" u="none" strike="noStrike" cap="none" dirty="0">
                <a:solidFill>
                  <a:srgbClr val="E28964"/>
                </a:solidFill>
                <a:latin typeface="Consolas"/>
                <a:ea typeface="Consolas"/>
                <a:cs typeface="Consolas"/>
                <a:sym typeface="Consolas"/>
              </a:rPr>
              <a:t>for</a:t>
            </a:r>
            <a:r>
              <a:rPr lang="en-US" sz="2600" b="0" i="0" u="none" strike="noStrike" cap="none" dirty="0">
                <a:solidFill>
                  <a:srgbClr val="F8F8F8"/>
                </a:solidFill>
                <a:latin typeface="Consolas"/>
                <a:ea typeface="Consolas"/>
                <a:cs typeface="Consolas"/>
                <a:sym typeface="Consolas"/>
              </a:rPr>
              <a:t> (variable </a:t>
            </a:r>
            <a:r>
              <a:rPr lang="en-US" sz="2600" b="0" i="0" u="none" strike="noStrike" cap="none" dirty="0" smtClean="0">
                <a:solidFill>
                  <a:srgbClr val="E28964"/>
                </a:solidFill>
                <a:latin typeface="Consolas"/>
                <a:ea typeface="Consolas"/>
                <a:cs typeface="Consolas"/>
                <a:sym typeface="Consolas"/>
              </a:rPr>
              <a:t>of</a:t>
            </a:r>
            <a:r>
              <a:rPr lang="en-US" sz="2600" b="0" i="0" u="none" strike="noStrike" cap="none" dirty="0" smtClean="0">
                <a:solidFill>
                  <a:srgbClr val="F8F8F8"/>
                </a:solidFill>
                <a:latin typeface="Consolas"/>
                <a:ea typeface="Consolas"/>
                <a:cs typeface="Consolas"/>
                <a:sym typeface="Consolas"/>
              </a:rPr>
              <a:t> </a:t>
            </a:r>
            <a:r>
              <a:rPr lang="en-US" sz="2600" b="0" i="0" u="none" strike="noStrike" cap="none" dirty="0">
                <a:solidFill>
                  <a:srgbClr val="F8F8F8"/>
                </a:solidFill>
                <a:latin typeface="Consolas"/>
                <a:ea typeface="Consolas"/>
                <a:cs typeface="Consolas"/>
                <a:sym typeface="Consolas"/>
              </a:rPr>
              <a:t>object) { .. }</a:t>
            </a:r>
          </a:p>
          <a:p>
            <a:pPr marL="0" marR="0" lvl="0" indent="0" algn="l" rtl="0">
              <a:lnSpc>
                <a:spcPct val="100000"/>
              </a:lnSpc>
              <a:spcBef>
                <a:spcPts val="0"/>
              </a:spcBef>
              <a:spcAft>
                <a:spcPts val="0"/>
              </a:spcAft>
              <a:buClr>
                <a:srgbClr val="F8F8F8"/>
              </a:buClr>
              <a:buFont typeface="Consolas"/>
              <a:buNone/>
            </a:pPr>
            <a:endParaRPr sz="2600" b="0" i="0" u="none" strike="noStrike" cap="none" dirty="0">
              <a:solidFill>
                <a:srgbClr val="F8F8F8"/>
              </a:solidFill>
              <a:latin typeface="Consolas"/>
              <a:ea typeface="Consolas"/>
              <a:cs typeface="Consolas"/>
              <a:sym typeface="Consolas"/>
            </a:endParaRPr>
          </a:p>
          <a:p>
            <a:pPr lvl="0">
              <a:buClr>
                <a:srgbClr val="E28964"/>
              </a:buClr>
              <a:buSzPct val="25000"/>
            </a:pPr>
            <a:r>
              <a:rPr lang="en-US" sz="2600" dirty="0">
                <a:solidFill>
                  <a:srgbClr val="E28964"/>
                </a:solidFill>
                <a:latin typeface="Consolas"/>
                <a:ea typeface="Consolas"/>
                <a:cs typeface="Consolas"/>
                <a:sym typeface="Consolas"/>
              </a:rPr>
              <a:t>for</a:t>
            </a:r>
            <a:r>
              <a:rPr lang="en-US" sz="2600" dirty="0">
                <a:solidFill>
                  <a:srgbClr val="F8F8F8"/>
                </a:solidFill>
                <a:latin typeface="Consolas"/>
                <a:ea typeface="Consolas"/>
                <a:cs typeface="Consolas"/>
                <a:sym typeface="Consolas"/>
              </a:rPr>
              <a:t> (variable </a:t>
            </a:r>
            <a:r>
              <a:rPr lang="en-US" sz="2600" dirty="0">
                <a:solidFill>
                  <a:srgbClr val="E28964"/>
                </a:solidFill>
                <a:latin typeface="Consolas"/>
                <a:ea typeface="Consolas"/>
                <a:cs typeface="Consolas"/>
                <a:sym typeface="Consolas"/>
              </a:rPr>
              <a:t>in</a:t>
            </a:r>
            <a:r>
              <a:rPr lang="en-US" sz="2600" dirty="0">
                <a:solidFill>
                  <a:srgbClr val="F8F8F8"/>
                </a:solidFill>
                <a:latin typeface="Consolas"/>
                <a:ea typeface="Consolas"/>
                <a:cs typeface="Consolas"/>
                <a:sym typeface="Consolas"/>
              </a:rPr>
              <a:t> object) { .. }</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Server-side</a:t>
            </a:r>
          </a:p>
        </p:txBody>
      </p:sp>
      <p:sp>
        <p:nvSpPr>
          <p:cNvPr id="96" name="Shape 96"/>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Executed by Node</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Extended with objects to</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Interact with IO</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Interact with Sockets</a:t>
            </a: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r>
              <a:rPr lang="nl-NL" dirty="0" smtClean="0"/>
              <a:t>var </a:t>
            </a:r>
            <a:r>
              <a:rPr lang="mr-IN" dirty="0" err="1" smtClean="0"/>
              <a:t>list</a:t>
            </a:r>
            <a:r>
              <a:rPr lang="mr-IN" dirty="0" smtClean="0"/>
              <a:t> </a:t>
            </a:r>
            <a:r>
              <a:rPr lang="mr-IN" dirty="0"/>
              <a:t>= [4, 5, 6</a:t>
            </a:r>
            <a:r>
              <a:rPr lang="mr-IN" dirty="0" smtClean="0"/>
              <a:t>];</a:t>
            </a:r>
            <a:endParaRPr lang="nl-NL" dirty="0" smtClean="0"/>
          </a:p>
          <a:p>
            <a:r>
              <a:rPr lang="mr-IN" dirty="0" err="1" smtClean="0"/>
              <a:t>for</a:t>
            </a:r>
            <a:r>
              <a:rPr lang="mr-IN" dirty="0" smtClean="0"/>
              <a:t> (</a:t>
            </a:r>
            <a:r>
              <a:rPr lang="nl-NL" dirty="0" smtClean="0"/>
              <a:t>va</a:t>
            </a:r>
            <a:r>
              <a:rPr lang="nl-NL" dirty="0"/>
              <a:t>r</a:t>
            </a:r>
            <a:r>
              <a:rPr lang="mr-IN" dirty="0" smtClean="0"/>
              <a:t> </a:t>
            </a:r>
            <a:r>
              <a:rPr lang="mr-IN" dirty="0" err="1">
                <a:solidFill>
                  <a:srgbClr val="FFC000"/>
                </a:solidFill>
              </a:rPr>
              <a:t>in</a:t>
            </a:r>
            <a:r>
              <a:rPr lang="mr-IN" dirty="0"/>
              <a:t> </a:t>
            </a:r>
            <a:r>
              <a:rPr lang="mr-IN" dirty="0" err="1"/>
              <a:t>list</a:t>
            </a:r>
            <a:r>
              <a:rPr lang="mr-IN" dirty="0"/>
              <a:t>) { </a:t>
            </a:r>
            <a:r>
              <a:rPr lang="mr-IN" dirty="0" err="1" smtClean="0"/>
              <a:t>console.log</a:t>
            </a:r>
            <a:r>
              <a:rPr lang="mr-IN" dirty="0" smtClean="0"/>
              <a:t>(</a:t>
            </a:r>
            <a:r>
              <a:rPr lang="mr-IN" dirty="0" err="1" smtClean="0"/>
              <a:t>i</a:t>
            </a:r>
            <a:r>
              <a:rPr lang="mr-IN" dirty="0"/>
              <a:t>); </a:t>
            </a:r>
            <a:r>
              <a:rPr lang="mr-IN" dirty="0">
                <a:solidFill>
                  <a:srgbClr val="FFC000"/>
                </a:solidFill>
              </a:rPr>
              <a:t>// "0", "1", "2</a:t>
            </a:r>
            <a:r>
              <a:rPr lang="mr-IN" dirty="0" smtClean="0">
                <a:solidFill>
                  <a:srgbClr val="FFC000"/>
                </a:solidFill>
              </a:rPr>
              <a:t>" </a:t>
            </a:r>
            <a:r>
              <a:rPr lang="mr-IN" dirty="0"/>
              <a:t>} </a:t>
            </a:r>
            <a:endParaRPr lang="nl-NL" dirty="0" smtClean="0"/>
          </a:p>
          <a:p>
            <a:r>
              <a:rPr lang="mr-IN" dirty="0" err="1" smtClean="0"/>
              <a:t>for</a:t>
            </a:r>
            <a:r>
              <a:rPr lang="mr-IN" dirty="0" smtClean="0"/>
              <a:t> (</a:t>
            </a:r>
            <a:r>
              <a:rPr lang="nl-NL" dirty="0" smtClean="0"/>
              <a:t>var</a:t>
            </a:r>
            <a:r>
              <a:rPr lang="mr-IN" dirty="0" smtClean="0"/>
              <a:t> </a:t>
            </a:r>
            <a:r>
              <a:rPr lang="mr-IN" dirty="0" err="1"/>
              <a:t>i</a:t>
            </a:r>
            <a:r>
              <a:rPr lang="mr-IN" dirty="0"/>
              <a:t> </a:t>
            </a:r>
            <a:r>
              <a:rPr lang="mr-IN" dirty="0">
                <a:solidFill>
                  <a:srgbClr val="FFC000"/>
                </a:solidFill>
              </a:rPr>
              <a:t>of</a:t>
            </a:r>
            <a:r>
              <a:rPr lang="mr-IN" dirty="0"/>
              <a:t> </a:t>
            </a:r>
            <a:r>
              <a:rPr lang="mr-IN" dirty="0" err="1"/>
              <a:t>list</a:t>
            </a:r>
            <a:r>
              <a:rPr lang="mr-IN" dirty="0"/>
              <a:t>) { </a:t>
            </a:r>
            <a:r>
              <a:rPr lang="mr-IN" dirty="0" err="1"/>
              <a:t>console.log</a:t>
            </a:r>
            <a:r>
              <a:rPr lang="mr-IN" dirty="0"/>
              <a:t>(</a:t>
            </a:r>
            <a:r>
              <a:rPr lang="mr-IN" dirty="0" err="1"/>
              <a:t>i</a:t>
            </a:r>
            <a:r>
              <a:rPr lang="mr-IN" dirty="0"/>
              <a:t>); </a:t>
            </a:r>
            <a:r>
              <a:rPr lang="mr-IN" dirty="0">
                <a:solidFill>
                  <a:srgbClr val="FFC000"/>
                </a:solidFill>
              </a:rPr>
              <a:t>// "4", "5", "6" </a:t>
            </a:r>
            <a:r>
              <a:rPr lang="mr-IN" dirty="0"/>
              <a:t>}</a:t>
            </a:r>
            <a:endParaRPr lang="en-US" dirty="0"/>
          </a:p>
        </p:txBody>
      </p:sp>
    </p:spTree>
    <p:extLst>
      <p:ext uri="{BB962C8B-B14F-4D97-AF65-F5344CB8AC3E}">
        <p14:creationId xmlns:p14="http://schemas.microsoft.com/office/powerpoint/2010/main" val="64769492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Shape 258"/>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Arrays</a:t>
            </a: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Arrays</a:t>
            </a:r>
          </a:p>
        </p:txBody>
      </p:sp>
      <p:sp>
        <p:nvSpPr>
          <p:cNvPr id="264" name="Shape 264"/>
          <p:cNvSpPr/>
          <p:nvPr/>
        </p:nvSpPr>
        <p:spPr>
          <a:xfrm>
            <a:off x="1070546" y="1821650"/>
            <a:ext cx="7530300" cy="15003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a:solidFill>
                  <a:srgbClr val="99CF50"/>
                </a:solidFill>
                <a:latin typeface="Consolas"/>
                <a:ea typeface="Consolas"/>
                <a:cs typeface="Consolas"/>
                <a:sym typeface="Consolas"/>
              </a:rPr>
              <a:t>var</a:t>
            </a:r>
            <a:r>
              <a:rPr lang="en-US" sz="1900" b="0" i="0" u="none" strike="noStrike" cap="none">
                <a:solidFill>
                  <a:srgbClr val="F8F8F8"/>
                </a:solidFill>
                <a:latin typeface="Consolas"/>
                <a:ea typeface="Consolas"/>
                <a:cs typeface="Consolas"/>
                <a:sym typeface="Consolas"/>
              </a:rPr>
              <a:t> beers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'Heineken'</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'Amstel'</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'Jupiler'</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a:solidFill>
                  <a:srgbClr val="99CF50"/>
                </a:solidFill>
                <a:latin typeface="Consolas"/>
                <a:ea typeface="Consolas"/>
                <a:cs typeface="Consolas"/>
                <a:sym typeface="Consolas"/>
              </a:rPr>
              <a:t>var</a:t>
            </a:r>
            <a:r>
              <a:rPr lang="en-US" sz="1900" b="0" i="0" u="none" strike="noStrike" cap="none">
                <a:solidFill>
                  <a:srgbClr val="F8F8F8"/>
                </a:solidFill>
                <a:latin typeface="Consolas"/>
                <a:ea typeface="Consolas"/>
                <a:cs typeface="Consolas"/>
                <a:sym typeface="Consolas"/>
              </a:rPr>
              <a:t> cars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new</a:t>
            </a:r>
            <a:r>
              <a:rPr lang="en-US" sz="1900" b="0" i="0" u="none" strike="noStrike" cap="none">
                <a:solidFill>
                  <a:srgbClr val="F8F8F8"/>
                </a:solidFill>
                <a:latin typeface="Consolas"/>
                <a:ea typeface="Consolas"/>
                <a:cs typeface="Consolas"/>
                <a:sym typeface="Consolas"/>
              </a:rPr>
              <a:t> </a:t>
            </a:r>
            <a:r>
              <a:rPr lang="en-US" sz="1900" b="0" i="0" u="sng" strike="noStrike" cap="none">
                <a:solidFill>
                  <a:srgbClr val="F8F8F8"/>
                </a:solidFill>
                <a:latin typeface="Consolas"/>
                <a:ea typeface="Consolas"/>
                <a:cs typeface="Consolas"/>
                <a:sym typeface="Consolas"/>
              </a:rPr>
              <a:t>Array</a:t>
            </a:r>
            <a:r>
              <a:rPr lang="en-US" sz="1900" b="0" i="0" u="none" strike="noStrike" cap="none">
                <a:solidFill>
                  <a:srgbClr val="F8F8F8"/>
                </a:solidFill>
                <a:latin typeface="Consolas"/>
                <a:ea typeface="Consolas"/>
                <a:cs typeface="Consolas"/>
                <a:sym typeface="Consolas"/>
              </a:rPr>
              <a:t>(</a:t>
            </a:r>
            <a:r>
              <a:rPr lang="en-US" sz="1900" b="0" i="0" u="none" strike="noStrike" cap="none">
                <a:solidFill>
                  <a:srgbClr val="65B042"/>
                </a:solidFill>
                <a:latin typeface="Consolas"/>
                <a:ea typeface="Consolas"/>
                <a:cs typeface="Consolas"/>
                <a:sym typeface="Consolas"/>
              </a:rPr>
              <a:t>"Saab"</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"Volvo"</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"BMW"</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Font typeface="Consolas"/>
              <a:buNone/>
            </a:pPr>
            <a:endParaRPr sz="1900" b="0" i="0" u="none" strike="noStrike" cap="none">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1900" b="0" i="0" u="sng" strike="noStrike" cap="none">
                <a:solidFill>
                  <a:srgbClr val="F8F8F8"/>
                </a:solidFill>
                <a:latin typeface="Consolas"/>
                <a:ea typeface="Consolas"/>
                <a:cs typeface="Consolas"/>
                <a:sym typeface="Consolas"/>
              </a:rPr>
              <a:t>console</a:t>
            </a:r>
            <a:r>
              <a:rPr lang="en-US" sz="1900" b="0" i="0" u="none" strike="noStrike" cap="none">
                <a:solidFill>
                  <a:srgbClr val="DAD085"/>
                </a:solidFill>
                <a:latin typeface="Consolas"/>
                <a:ea typeface="Consolas"/>
                <a:cs typeface="Consolas"/>
                <a:sym typeface="Consolas"/>
              </a:rPr>
              <a:t>.log</a:t>
            </a: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CF6A4C"/>
                </a:solidFill>
                <a:latin typeface="Consolas"/>
                <a:ea typeface="Consolas"/>
                <a:cs typeface="Consolas"/>
                <a:sym typeface="Consolas"/>
              </a:rPr>
              <a:t>length</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output is 3</a:t>
            </a:r>
          </a:p>
          <a:p>
            <a:pPr marL="0" marR="0" lvl="0" indent="0" algn="l" rtl="0">
              <a:lnSpc>
                <a:spcPct val="100000"/>
              </a:lnSpc>
              <a:spcBef>
                <a:spcPts val="0"/>
              </a:spcBef>
              <a:spcAft>
                <a:spcPts val="0"/>
              </a:spcAft>
              <a:buClr>
                <a:srgbClr val="F8F8F8"/>
              </a:buClr>
              <a:buFont typeface="Consolas"/>
              <a:buNone/>
            </a:pPr>
            <a:endParaRPr sz="2300" b="0" i="0" u="none" strike="noStrike" cap="none">
              <a:solidFill>
                <a:srgbClr val="F8F8F8"/>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a:solidFill>
                  <a:srgbClr val="99CF50"/>
                </a:solidFill>
                <a:latin typeface="Consolas"/>
                <a:ea typeface="Consolas"/>
                <a:cs typeface="Consolas"/>
                <a:sym typeface="Consolas"/>
              </a:rPr>
              <a:t>var</a:t>
            </a:r>
            <a:r>
              <a:rPr lang="en-US" sz="1900" b="0" i="0" u="none" strike="noStrike" cap="none">
                <a:solidFill>
                  <a:srgbClr val="F8F8F8"/>
                </a:solidFill>
                <a:latin typeface="Consolas"/>
                <a:ea typeface="Consolas"/>
                <a:cs typeface="Consolas"/>
                <a:sym typeface="Consolas"/>
              </a:rPr>
              <a:t> x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beers[</a:t>
            </a:r>
            <a:r>
              <a:rPr lang="en-US" sz="1900" b="0" i="0" u="none" strike="noStrike" cap="none">
                <a:solidFill>
                  <a:srgbClr val="3387CC"/>
                </a:solidFill>
                <a:latin typeface="Consolas"/>
                <a:ea typeface="Consolas"/>
                <a:cs typeface="Consolas"/>
                <a:sym typeface="Consolas"/>
              </a:rPr>
              <a:t>0</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x =&gt; 'Heineken'</a:t>
            </a: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Shape 26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Arrays</a:t>
            </a:r>
          </a:p>
        </p:txBody>
      </p:sp>
      <p:sp>
        <p:nvSpPr>
          <p:cNvPr id="270" name="Shape 270"/>
          <p:cNvSpPr/>
          <p:nvPr/>
        </p:nvSpPr>
        <p:spPr>
          <a:xfrm>
            <a:off x="775971" y="1460000"/>
            <a:ext cx="7698300" cy="22236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a:solidFill>
                  <a:srgbClr val="99CF50"/>
                </a:solidFill>
                <a:latin typeface="Consolas"/>
                <a:ea typeface="Consolas"/>
                <a:cs typeface="Consolas"/>
                <a:sym typeface="Consolas"/>
              </a:rPr>
              <a:t>var</a:t>
            </a:r>
            <a:r>
              <a:rPr lang="en-US" sz="1900" b="0" i="0" u="none" strike="noStrike" cap="none">
                <a:solidFill>
                  <a:srgbClr val="F8F8F8"/>
                </a:solidFill>
                <a:latin typeface="Consolas"/>
                <a:ea typeface="Consolas"/>
                <a:cs typeface="Consolas"/>
                <a:sym typeface="Consolas"/>
              </a:rPr>
              <a:t> beers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'Heineken'</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'Amstel'</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'Jupiler'</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3387CC"/>
                </a:solidFill>
                <a:latin typeface="Consolas"/>
                <a:ea typeface="Consolas"/>
                <a:cs typeface="Consolas"/>
                <a:sym typeface="Consolas"/>
              </a:rPr>
              <a:t>5</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a:t>
            </a:r>
            <a:r>
              <a:rPr lang="en-US" sz="1900" b="0" i="0" u="none" strike="noStrike" cap="none">
                <a:solidFill>
                  <a:srgbClr val="65B042"/>
                </a:solidFill>
                <a:latin typeface="Consolas"/>
                <a:ea typeface="Consolas"/>
                <a:cs typeface="Consolas"/>
                <a:sym typeface="Consolas"/>
              </a:rPr>
              <a:t>'Palm'</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Font typeface="Consolas"/>
              <a:buNone/>
            </a:pPr>
            <a:endParaRPr sz="1900" b="0" i="0" u="none" strike="noStrike" cap="none">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1900" b="0" i="0" u="sng" strike="noStrike" cap="none">
                <a:solidFill>
                  <a:srgbClr val="F8F8F8"/>
                </a:solidFill>
                <a:latin typeface="Consolas"/>
                <a:ea typeface="Consolas"/>
                <a:cs typeface="Consolas"/>
                <a:sym typeface="Consolas"/>
              </a:rPr>
              <a:t>console</a:t>
            </a:r>
            <a:r>
              <a:rPr lang="en-US" sz="1900" b="0" i="0" u="none" strike="noStrike" cap="none">
                <a:solidFill>
                  <a:srgbClr val="DAD085"/>
                </a:solidFill>
                <a:latin typeface="Consolas"/>
                <a:ea typeface="Consolas"/>
                <a:cs typeface="Consolas"/>
                <a:sym typeface="Consolas"/>
              </a:rPr>
              <a:t>.log</a:t>
            </a: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CF6A4C"/>
                </a:solidFill>
                <a:latin typeface="Consolas"/>
                <a:ea typeface="Consolas"/>
                <a:cs typeface="Consolas"/>
                <a:sym typeface="Consolas"/>
              </a:rPr>
              <a:t>length</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output is 6 (!)</a:t>
            </a:r>
          </a:p>
          <a:p>
            <a:pPr marL="0" marR="0" lvl="0" indent="0" algn="l" rtl="0">
              <a:lnSpc>
                <a:spcPct val="100000"/>
              </a:lnSpc>
              <a:spcBef>
                <a:spcPts val="0"/>
              </a:spcBef>
              <a:spcAft>
                <a:spcPts val="0"/>
              </a:spcAft>
              <a:buClr>
                <a:srgbClr val="F8F8F8"/>
              </a:buClr>
              <a:buFont typeface="Consolas"/>
              <a:buNone/>
            </a:pPr>
            <a:endParaRPr sz="2300" b="0" i="0" u="none" strike="noStrike" cap="none">
              <a:solidFill>
                <a:srgbClr val="F8F8F8"/>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F8F8F8"/>
              </a:buClr>
              <a:buSzPct val="25000"/>
              <a:buFont typeface="Consolas"/>
              <a:buNone/>
            </a:pPr>
            <a:r>
              <a:rPr lang="en-US" sz="1900" b="0" i="0" u="sng" strike="noStrike" cap="none">
                <a:solidFill>
                  <a:srgbClr val="F8F8F8"/>
                </a:solidFill>
                <a:latin typeface="Consolas"/>
                <a:ea typeface="Consolas"/>
                <a:cs typeface="Consolas"/>
                <a:sym typeface="Consolas"/>
              </a:rPr>
              <a:t>console</a:t>
            </a:r>
            <a:r>
              <a:rPr lang="en-US" sz="1900" b="0" i="0" u="none" strike="noStrike" cap="none">
                <a:solidFill>
                  <a:srgbClr val="DAD085"/>
                </a:solidFill>
                <a:latin typeface="Consolas"/>
                <a:ea typeface="Consolas"/>
                <a:cs typeface="Consolas"/>
                <a:sym typeface="Consolas"/>
              </a:rPr>
              <a:t>.log</a:t>
            </a: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3387CC"/>
                </a:solidFill>
                <a:latin typeface="Consolas"/>
                <a:ea typeface="Consolas"/>
                <a:cs typeface="Consolas"/>
                <a:sym typeface="Consolas"/>
              </a:rPr>
              <a:t>3</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output is undefined (!)</a:t>
            </a:r>
          </a:p>
          <a:p>
            <a:pPr marL="0" marR="0" lvl="0" indent="0" algn="l" rtl="0">
              <a:lnSpc>
                <a:spcPct val="100000"/>
              </a:lnSpc>
              <a:spcBef>
                <a:spcPts val="0"/>
              </a:spcBef>
              <a:spcAft>
                <a:spcPts val="0"/>
              </a:spcAft>
              <a:buClr>
                <a:srgbClr val="F8F8F8"/>
              </a:buClr>
              <a:buFont typeface="Consolas"/>
              <a:buNone/>
            </a:pPr>
            <a:endParaRPr sz="2300" b="0" i="0" u="none" strike="noStrike" cap="none">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1900" b="0" i="0" u="none" strike="noStrike" cap="none">
                <a:solidFill>
                  <a:srgbClr val="F8F8F8"/>
                </a:solidFill>
                <a:latin typeface="Consolas"/>
                <a:ea typeface="Consolas"/>
                <a:cs typeface="Consolas"/>
                <a:sym typeface="Consolas"/>
              </a:rPr>
              <a:t>beers </a:t>
            </a:r>
            <a:r>
              <a:rPr lang="en-US" sz="1900" b="0" i="0" u="none" strike="noStrike" cap="none">
                <a:solidFill>
                  <a:srgbClr val="E28964"/>
                </a:solidFill>
                <a:latin typeface="Consolas"/>
                <a:ea typeface="Consolas"/>
                <a:cs typeface="Consolas"/>
                <a:sym typeface="Consolas"/>
              </a:rPr>
              <a:t>=</a:t>
            </a:r>
            <a:r>
              <a:rPr lang="en-US" sz="1900" b="0" i="0" u="none" strike="noStrike" cap="none">
                <a:solidFill>
                  <a:srgbClr val="F8F8F8"/>
                </a:solidFill>
                <a:latin typeface="Consolas"/>
                <a:ea typeface="Consolas"/>
                <a:cs typeface="Consolas"/>
                <a:sym typeface="Consolas"/>
              </a:rPr>
              <a:t> [ , </a:t>
            </a:r>
            <a:r>
              <a:rPr lang="en-US" sz="1900" b="0" i="0" u="none" strike="noStrike" cap="none">
                <a:solidFill>
                  <a:srgbClr val="65B042"/>
                </a:solidFill>
                <a:latin typeface="Consolas"/>
                <a:ea typeface="Consolas"/>
                <a:cs typeface="Consolas"/>
                <a:sym typeface="Consolas"/>
              </a:rPr>
              <a:t>'Heineken'</a:t>
            </a:r>
            <a:r>
              <a:rPr lang="en-US" sz="1900" b="0" i="0" u="none" strike="noStrike" cap="none">
                <a:solidFill>
                  <a:srgbClr val="F8F8F8"/>
                </a:solidFill>
                <a:latin typeface="Consolas"/>
                <a:ea typeface="Consolas"/>
                <a:cs typeface="Consolas"/>
                <a:sym typeface="Consolas"/>
              </a:rPr>
              <a:t>, , </a:t>
            </a:r>
            <a:r>
              <a:rPr lang="en-US" sz="1900" b="0" i="0" u="none" strike="noStrike" cap="none">
                <a:solidFill>
                  <a:srgbClr val="65B042"/>
                </a:solidFill>
                <a:latin typeface="Consolas"/>
                <a:ea typeface="Consolas"/>
                <a:cs typeface="Consolas"/>
                <a:sym typeface="Consolas"/>
              </a:rPr>
              <a:t>'Amstel'</a:t>
            </a:r>
            <a:r>
              <a:rPr lang="en-US" sz="19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1900" b="0" i="0" u="sng" strike="noStrike" cap="none">
                <a:solidFill>
                  <a:srgbClr val="F8F8F8"/>
                </a:solidFill>
                <a:latin typeface="Consolas"/>
                <a:ea typeface="Consolas"/>
                <a:cs typeface="Consolas"/>
                <a:sym typeface="Consolas"/>
              </a:rPr>
              <a:t>console</a:t>
            </a:r>
            <a:r>
              <a:rPr lang="en-US" sz="1900" b="0" i="0" u="none" strike="noStrike" cap="none">
                <a:solidFill>
                  <a:srgbClr val="DAD085"/>
                </a:solidFill>
                <a:latin typeface="Consolas"/>
                <a:ea typeface="Consolas"/>
                <a:cs typeface="Consolas"/>
                <a:sym typeface="Consolas"/>
              </a:rPr>
              <a:t>.log</a:t>
            </a:r>
            <a:r>
              <a:rPr lang="en-US" sz="1900" b="0" i="0" u="none" strike="noStrike" cap="none">
                <a:solidFill>
                  <a:srgbClr val="F8F8F8"/>
                </a:solidFill>
                <a:latin typeface="Consolas"/>
                <a:ea typeface="Consolas"/>
                <a:cs typeface="Consolas"/>
                <a:sym typeface="Consolas"/>
              </a:rPr>
              <a:t>(beers.</a:t>
            </a:r>
            <a:r>
              <a:rPr lang="en-US" sz="1900" b="0" i="0" u="none" strike="noStrike" cap="none">
                <a:solidFill>
                  <a:srgbClr val="CF6A4C"/>
                </a:solidFill>
                <a:latin typeface="Consolas"/>
                <a:ea typeface="Consolas"/>
                <a:cs typeface="Consolas"/>
                <a:sym typeface="Consolas"/>
              </a:rPr>
              <a:t>length</a:t>
            </a:r>
            <a:r>
              <a:rPr lang="en-US" sz="1900" b="0" i="0" u="none" strike="noStrike" cap="none">
                <a:solidFill>
                  <a:srgbClr val="F8F8F8"/>
                </a:solidFill>
                <a:latin typeface="Consolas"/>
                <a:ea typeface="Consolas"/>
                <a:cs typeface="Consolas"/>
                <a:sym typeface="Consolas"/>
              </a:rPr>
              <a:t>); </a:t>
            </a:r>
            <a:r>
              <a:rPr lang="en-US" sz="1900" b="0" i="1" u="none" strike="noStrike" cap="none">
                <a:solidFill>
                  <a:srgbClr val="AEAEAE"/>
                </a:solidFill>
                <a:latin typeface="Helvetica Neue"/>
                <a:ea typeface="Helvetica Neue"/>
                <a:cs typeface="Helvetica Neue"/>
                <a:sym typeface="Helvetica Neue"/>
              </a:rPr>
              <a:t>// output is 4 (!)</a:t>
            </a: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Objects</a:t>
            </a: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Shape 280"/>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Objects</a:t>
            </a:r>
          </a:p>
        </p:txBody>
      </p:sp>
      <p:sp>
        <p:nvSpPr>
          <p:cNvPr id="281" name="Shape 281"/>
          <p:cNvSpPr/>
          <p:nvPr/>
        </p:nvSpPr>
        <p:spPr>
          <a:xfrm>
            <a:off x="1291199" y="1902025"/>
            <a:ext cx="6402900" cy="13395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a:solidFill>
                  <a:srgbClr val="99CF50"/>
                </a:solidFill>
                <a:latin typeface="Consolas"/>
                <a:ea typeface="Consolas"/>
                <a:cs typeface="Consolas"/>
                <a:sym typeface="Consolas"/>
              </a:rPr>
              <a:t>var</a:t>
            </a:r>
            <a:r>
              <a:rPr lang="en-US" sz="2600" b="0" i="0" u="none" strike="noStrike" cap="none">
                <a:solidFill>
                  <a:srgbClr val="F8F8F8"/>
                </a:solidFill>
                <a:latin typeface="Consolas"/>
                <a:ea typeface="Consolas"/>
                <a:cs typeface="Consolas"/>
                <a:sym typeface="Consolas"/>
              </a:rPr>
              <a:t> car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E28964"/>
                </a:solidFill>
                <a:latin typeface="Consolas"/>
                <a:ea typeface="Consolas"/>
                <a:cs typeface="Consolas"/>
                <a:sym typeface="Consolas"/>
              </a:rPr>
              <a:t>new</a:t>
            </a:r>
            <a:r>
              <a:rPr lang="en-US" sz="2600" b="0" i="0" u="none" strike="noStrike" cap="none">
                <a:solidFill>
                  <a:srgbClr val="F8F8F8"/>
                </a:solidFill>
                <a:latin typeface="Consolas"/>
                <a:ea typeface="Consolas"/>
                <a:cs typeface="Consolas"/>
                <a:sym typeface="Consolas"/>
              </a:rPr>
              <a:t> </a:t>
            </a:r>
            <a:r>
              <a:rPr lang="en-US" sz="2600" b="0" i="0" u="sng" strike="noStrike" cap="none">
                <a:solidFill>
                  <a:srgbClr val="F8F8F8"/>
                </a:solidFill>
                <a:latin typeface="Consolas"/>
                <a:ea typeface="Consolas"/>
                <a:cs typeface="Consolas"/>
                <a:sym typeface="Consolas"/>
              </a:rPr>
              <a:t>Object</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a:solidFill>
                  <a:srgbClr val="F8F8F8"/>
                </a:solidFill>
                <a:latin typeface="Consolas"/>
                <a:ea typeface="Consolas"/>
                <a:cs typeface="Consolas"/>
                <a:sym typeface="Consolas"/>
              </a:rPr>
              <a:t>car.make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65B042"/>
                </a:solidFill>
                <a:latin typeface="Consolas"/>
                <a:ea typeface="Consolas"/>
                <a:cs typeface="Consolas"/>
                <a:sym typeface="Consolas"/>
              </a:rPr>
              <a:t>'Ford'</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a:solidFill>
                  <a:srgbClr val="F8F8F8"/>
                </a:solidFill>
                <a:latin typeface="Consolas"/>
                <a:ea typeface="Consolas"/>
                <a:cs typeface="Consolas"/>
                <a:sym typeface="Consolas"/>
              </a:rPr>
              <a:t>car.model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65B042"/>
                </a:solidFill>
                <a:latin typeface="Consolas"/>
                <a:ea typeface="Consolas"/>
                <a:cs typeface="Consolas"/>
                <a:sym typeface="Consolas"/>
              </a:rPr>
              <a:t>'Mustang'</a:t>
            </a:r>
            <a:r>
              <a:rPr lang="en-US" sz="2600" b="0" i="0" u="none" strike="noStrike" cap="none">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a:solidFill>
                  <a:srgbClr val="F8F8F8"/>
                </a:solidFill>
                <a:latin typeface="Consolas"/>
                <a:ea typeface="Consolas"/>
                <a:cs typeface="Consolas"/>
                <a:sym typeface="Consolas"/>
              </a:rPr>
              <a:t>car.year </a:t>
            </a:r>
            <a:r>
              <a:rPr lang="en-US" sz="2600" b="0" i="0" u="none" strike="noStrike" cap="none">
                <a:solidFill>
                  <a:srgbClr val="E28964"/>
                </a:solidFill>
                <a:latin typeface="Consolas"/>
                <a:ea typeface="Consolas"/>
                <a:cs typeface="Consolas"/>
                <a:sym typeface="Consolas"/>
              </a:rPr>
              <a:t>=</a:t>
            </a:r>
            <a:r>
              <a:rPr lang="en-US" sz="2600" b="0" i="0" u="none" strike="noStrike" cap="none">
                <a:solidFill>
                  <a:srgbClr val="F8F8F8"/>
                </a:solidFill>
                <a:latin typeface="Consolas"/>
                <a:ea typeface="Consolas"/>
                <a:cs typeface="Consolas"/>
                <a:sym typeface="Consolas"/>
              </a:rPr>
              <a:t> </a:t>
            </a:r>
            <a:r>
              <a:rPr lang="en-US" sz="2600" b="0" i="0" u="none" strike="noStrike" cap="none">
                <a:solidFill>
                  <a:srgbClr val="3387CC"/>
                </a:solidFill>
                <a:latin typeface="Consolas"/>
                <a:ea typeface="Consolas"/>
                <a:cs typeface="Consolas"/>
                <a:sym typeface="Consolas"/>
              </a:rPr>
              <a:t>1969</a:t>
            </a:r>
            <a:r>
              <a:rPr lang="en-US" sz="2600" b="0" i="0" u="none" strike="noStrike" cap="none">
                <a:solidFill>
                  <a:srgbClr val="F8F8F8"/>
                </a:solidFill>
                <a:latin typeface="Consolas"/>
                <a:ea typeface="Consolas"/>
                <a:cs typeface="Consolas"/>
                <a:sym typeface="Consolas"/>
              </a:rPr>
              <a:t>;</a:t>
            </a: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Shape 286"/>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4300" b="0" i="0" u="none" strike="noStrike" cap="none">
                <a:solidFill>
                  <a:srgbClr val="FFFFFF"/>
                </a:solidFill>
                <a:latin typeface="Helvetica Neue"/>
                <a:ea typeface="Helvetica Neue"/>
                <a:cs typeface="Helvetica Neue"/>
                <a:sym typeface="Helvetica Neue"/>
              </a:rPr>
              <a:t>Associative Array /</a:t>
            </a:r>
          </a:p>
          <a:p>
            <a:pPr marL="0" marR="0" lvl="0" indent="0" algn="ctr" rtl="0">
              <a:lnSpc>
                <a:spcPct val="100000"/>
              </a:lnSpc>
              <a:spcBef>
                <a:spcPts val="0"/>
              </a:spcBef>
              <a:spcAft>
                <a:spcPts val="0"/>
              </a:spcAft>
              <a:buClr>
                <a:srgbClr val="FFFFFF"/>
              </a:buClr>
              <a:buSzPct val="25000"/>
              <a:buFont typeface="Helvetica Neue"/>
              <a:buNone/>
            </a:pPr>
            <a:r>
              <a:rPr lang="en-US" sz="4300" b="0" i="0" u="none" strike="noStrike" cap="none">
                <a:solidFill>
                  <a:srgbClr val="FFFFFF"/>
                </a:solidFill>
                <a:latin typeface="Helvetica Neue"/>
                <a:ea typeface="Helvetica Neue"/>
                <a:cs typeface="Helvetica Neue"/>
                <a:sym typeface="Helvetica Neue"/>
              </a:rPr>
              <a:t>Dictionary</a:t>
            </a:r>
          </a:p>
        </p:txBody>
      </p:sp>
      <p:sp>
        <p:nvSpPr>
          <p:cNvPr id="287" name="Shape 287"/>
          <p:cNvSpPr/>
          <p:nvPr/>
        </p:nvSpPr>
        <p:spPr>
          <a:xfrm>
            <a:off x="1978831" y="1902023"/>
            <a:ext cx="4804589" cy="13395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car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smtClean="0">
                <a:solidFill>
                  <a:srgbClr val="E28964"/>
                </a:solidFill>
                <a:latin typeface="Consolas"/>
                <a:ea typeface="Consolas"/>
                <a:cs typeface="Consolas"/>
                <a:sym typeface="Consolas"/>
              </a:rPr>
              <a:t>new</a:t>
            </a:r>
            <a:r>
              <a:rPr lang="en-US" sz="2600" dirty="0">
                <a:solidFill>
                  <a:srgbClr val="F8F8F8"/>
                </a:solidFill>
                <a:latin typeface="Consolas"/>
                <a:ea typeface="Consolas"/>
                <a:cs typeface="Consolas"/>
                <a:sym typeface="Consolas"/>
              </a:rPr>
              <a:t> </a:t>
            </a:r>
            <a:r>
              <a:rPr lang="en-US" sz="2600" b="0" i="0" u="sng" strike="noStrike" cap="none" dirty="0" smtClean="0">
                <a:solidFill>
                  <a:srgbClr val="F8F8F8"/>
                </a:solidFill>
                <a:latin typeface="Consolas"/>
                <a:ea typeface="Consolas"/>
                <a:cs typeface="Consolas"/>
                <a:sym typeface="Consolas"/>
              </a:rPr>
              <a:t>Object</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car[</a:t>
            </a:r>
            <a:r>
              <a:rPr lang="en-US" sz="2600" b="0" i="0" u="none" strike="noStrike" cap="none" dirty="0">
                <a:solidFill>
                  <a:srgbClr val="65B042"/>
                </a:solidFill>
                <a:latin typeface="Consolas"/>
                <a:ea typeface="Consolas"/>
                <a:cs typeface="Consolas"/>
                <a:sym typeface="Consolas"/>
              </a:rPr>
              <a:t>'make'</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65B042"/>
                </a:solidFill>
                <a:latin typeface="Consolas"/>
                <a:ea typeface="Consolas"/>
                <a:cs typeface="Consolas"/>
                <a:sym typeface="Consolas"/>
              </a:rPr>
              <a:t>'Ford'</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car[</a:t>
            </a:r>
            <a:r>
              <a:rPr lang="en-US" sz="2600" b="0" i="0" u="none" strike="noStrike" cap="none" dirty="0">
                <a:solidFill>
                  <a:srgbClr val="65B042"/>
                </a:solidFill>
                <a:latin typeface="Consolas"/>
                <a:ea typeface="Consolas"/>
                <a:cs typeface="Consolas"/>
                <a:sym typeface="Consolas"/>
              </a:rPr>
              <a:t>'model'</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65B042"/>
                </a:solidFill>
                <a:latin typeface="Consolas"/>
                <a:ea typeface="Consolas"/>
                <a:cs typeface="Consolas"/>
                <a:sym typeface="Consolas"/>
              </a:rPr>
              <a:t>'Mustang'</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car[</a:t>
            </a:r>
            <a:r>
              <a:rPr lang="en-US" sz="2600" b="0" i="0" u="none" strike="noStrike" cap="none" dirty="0">
                <a:solidFill>
                  <a:srgbClr val="65B042"/>
                </a:solidFill>
                <a:latin typeface="Consolas"/>
                <a:ea typeface="Consolas"/>
                <a:cs typeface="Consolas"/>
                <a:sym typeface="Consolas"/>
              </a:rPr>
              <a:t>'year'</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1969</a:t>
            </a:r>
            <a:r>
              <a:rPr lang="en-US" sz="2600" b="0" i="0" u="none" strike="noStrike" cap="none" dirty="0">
                <a:solidFill>
                  <a:srgbClr val="F8F8F8"/>
                </a:solidFill>
                <a:latin typeface="Consolas"/>
                <a:ea typeface="Consolas"/>
                <a:cs typeface="Consolas"/>
                <a:sym typeface="Consolas"/>
              </a:rPr>
              <a:t>;</a:t>
            </a:r>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JSON</a:t>
            </a:r>
          </a:p>
        </p:txBody>
      </p:sp>
      <p:sp>
        <p:nvSpPr>
          <p:cNvPr id="293" name="Shape 293"/>
          <p:cNvSpPr/>
          <p:nvPr/>
        </p:nvSpPr>
        <p:spPr>
          <a:xfrm>
            <a:off x="2666174" y="1741288"/>
            <a:ext cx="3429826" cy="1660799"/>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car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make: </a:t>
            </a:r>
            <a:r>
              <a:rPr lang="en-US" sz="2600" b="0" i="0" u="none" strike="noStrike" cap="none" dirty="0">
                <a:solidFill>
                  <a:srgbClr val="65B042"/>
                </a:solidFill>
                <a:latin typeface="Consolas"/>
                <a:ea typeface="Consolas"/>
                <a:cs typeface="Consolas"/>
                <a:sym typeface="Consolas"/>
              </a:rPr>
              <a:t>'Ford'</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model: </a:t>
            </a:r>
            <a:r>
              <a:rPr lang="en-US" sz="2600" b="0" i="0" u="none" strike="noStrike" cap="none" dirty="0">
                <a:solidFill>
                  <a:srgbClr val="65B042"/>
                </a:solidFill>
                <a:latin typeface="Consolas"/>
                <a:ea typeface="Consolas"/>
                <a:cs typeface="Consolas"/>
                <a:sym typeface="Consolas"/>
              </a:rPr>
              <a:t>'Mustang'</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year: </a:t>
            </a:r>
            <a:r>
              <a:rPr lang="en-US" sz="2600" b="0" i="0" u="none" strike="noStrike" cap="none" dirty="0">
                <a:solidFill>
                  <a:srgbClr val="3387CC"/>
                </a:solidFill>
                <a:latin typeface="Consolas"/>
                <a:ea typeface="Consolas"/>
                <a:cs typeface="Consolas"/>
                <a:sym typeface="Consolas"/>
              </a:rPr>
              <a:t>1969</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a:t>
            </a: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pPr marL="114300" indent="0" algn="ctr">
              <a:buNone/>
            </a:pPr>
            <a:r>
              <a:rPr lang="en-US" sz="4800" dirty="0" smtClean="0"/>
              <a:t>JSON</a:t>
            </a:r>
            <a:endParaRPr lang="en-US" sz="4800" dirty="0"/>
          </a:p>
        </p:txBody>
      </p:sp>
    </p:spTree>
    <p:extLst>
      <p:ext uri="{BB962C8B-B14F-4D97-AF65-F5344CB8AC3E}">
        <p14:creationId xmlns:p14="http://schemas.microsoft.com/office/powerpoint/2010/main" val="594666319"/>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Shape 298"/>
          <p:cNvSpPr txBox="1">
            <a:spLocks noGrp="1"/>
          </p:cNvSpPr>
          <p:nvPr>
            <p:ph type="title"/>
          </p:nvPr>
        </p:nvSpPr>
        <p:spPr>
          <a:xfrm>
            <a:off x="669726" y="227742"/>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JSON</a:t>
            </a:r>
          </a:p>
        </p:txBody>
      </p:sp>
      <p:sp>
        <p:nvSpPr>
          <p:cNvPr id="299" name="Shape 299"/>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0" lvl="0" indent="0" algn="ctr">
              <a:spcBef>
                <a:spcPts val="0"/>
              </a:spcBef>
              <a:buNone/>
            </a:pPr>
            <a:r>
              <a:rPr lang="en-US" sz="2400" b="0" i="0" u="none" strike="noStrike" cap="none" dirty="0">
                <a:solidFill>
                  <a:srgbClr val="FFFFFF"/>
                </a:solidFill>
                <a:latin typeface="Helvetica Neue"/>
                <a:ea typeface="Helvetica Neue"/>
                <a:cs typeface="Helvetica Neue"/>
                <a:sym typeface="Helvetica Neue"/>
              </a:rPr>
              <a:t>JavaScript Object </a:t>
            </a:r>
            <a:r>
              <a:rPr lang="en-US" sz="2400" b="0" i="0" u="none" strike="noStrike" cap="none" dirty="0" smtClean="0">
                <a:solidFill>
                  <a:srgbClr val="FFFFFF"/>
                </a:solidFill>
                <a:latin typeface="Helvetica Neue"/>
                <a:ea typeface="Helvetica Neue"/>
                <a:cs typeface="Helvetica Neue"/>
                <a:sym typeface="Helvetica Neue"/>
              </a:rPr>
              <a:t>Notation</a:t>
            </a:r>
            <a:r>
              <a:rPr lang="en-US" dirty="0"/>
              <a:t> </a:t>
            </a:r>
            <a:endParaRPr lang="en-US" dirty="0" smtClean="0"/>
          </a:p>
          <a:p>
            <a:pPr marL="0" lvl="0" indent="0" algn="ctr">
              <a:spcBef>
                <a:spcPts val="0"/>
              </a:spcBef>
              <a:buNone/>
            </a:pPr>
            <a:endParaRPr lang="en-US" dirty="0"/>
          </a:p>
          <a:p>
            <a:pPr marL="0" lvl="0" indent="0" algn="ctr">
              <a:spcBef>
                <a:spcPts val="0"/>
              </a:spcBef>
              <a:buNone/>
            </a:pPr>
            <a:r>
              <a:rPr lang="en-US" dirty="0" smtClean="0">
                <a:solidFill>
                  <a:srgbClr val="FFC000"/>
                </a:solidFill>
              </a:rPr>
              <a:t>A </a:t>
            </a:r>
            <a:r>
              <a:rPr lang="en-US" dirty="0">
                <a:solidFill>
                  <a:srgbClr val="FFC000"/>
                </a:solidFill>
              </a:rPr>
              <a:t>common use of JSON </a:t>
            </a:r>
            <a:r>
              <a:rPr lang="en-US" dirty="0" smtClean="0">
                <a:solidFill>
                  <a:srgbClr val="FFC000"/>
                </a:solidFill>
              </a:rPr>
              <a:t>is:</a:t>
            </a:r>
          </a:p>
          <a:p>
            <a:pPr marL="279400" lvl="1" indent="0" algn="ctr">
              <a:spcBef>
                <a:spcPts val="0"/>
              </a:spcBef>
              <a:buNone/>
            </a:pPr>
            <a:r>
              <a:rPr lang="en-US" dirty="0" smtClean="0">
                <a:solidFill>
                  <a:srgbClr val="FFC000"/>
                </a:solidFill>
              </a:rPr>
              <a:t> </a:t>
            </a:r>
            <a:r>
              <a:rPr lang="en-US" dirty="0">
                <a:solidFill>
                  <a:srgbClr val="FFC000"/>
                </a:solidFill>
              </a:rPr>
              <a:t>to exchange data to/from a web server.</a:t>
            </a:r>
            <a:endParaRPr lang="en-US" b="0" i="0" u="none" strike="noStrike" cap="none" dirty="0">
              <a:solidFill>
                <a:srgbClr val="FFC000"/>
              </a:solidFill>
              <a:sym typeface="Helvetica Neue"/>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History</a:t>
            </a:r>
          </a:p>
        </p:txBody>
      </p:sp>
      <p:sp>
        <p:nvSpPr>
          <p:cNvPr id="102" name="Shape 102"/>
          <p:cNvSpPr txBox="1">
            <a:spLocks noGrp="1"/>
          </p:cNvSpPr>
          <p:nvPr>
            <p:ph type="body" idx="1"/>
          </p:nvPr>
        </p:nvSpPr>
        <p:spPr>
          <a:xfrm>
            <a:off x="776882" y="1369590"/>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Developed by Netscape / </a:t>
            </a:r>
            <a:br>
              <a:rPr lang="en-US" sz="2400" b="0" i="0" u="none" strike="noStrike" cap="none">
                <a:solidFill>
                  <a:srgbClr val="FFFFFF"/>
                </a:solidFill>
                <a:latin typeface="Helvetica Neue"/>
                <a:ea typeface="Helvetica Neue"/>
                <a:cs typeface="Helvetica Neue"/>
                <a:sym typeface="Helvetica Neue"/>
              </a:rPr>
            </a:br>
            <a:r>
              <a:rPr lang="en-US" sz="2400" b="0" i="0" u="none" strike="noStrike" cap="none">
                <a:solidFill>
                  <a:srgbClr val="FFFFFF"/>
                </a:solidFill>
                <a:latin typeface="Helvetica Neue"/>
                <a:ea typeface="Helvetica Neue"/>
                <a:cs typeface="Helvetica Neue"/>
                <a:sym typeface="Helvetica Neue"/>
              </a:rPr>
              <a:t>Brendan Eich</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1995</a:t>
            </a:r>
          </a:p>
          <a:p>
            <a:pPr marL="571500" marR="0" lvl="1" indent="-2794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September - LiveScript</a:t>
            </a:r>
          </a:p>
          <a:p>
            <a:pPr marL="571500" marR="0" lvl="1" indent="-2794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December - JavaScript</a:t>
            </a:r>
          </a:p>
        </p:txBody>
      </p:sp>
      <p:pic>
        <p:nvPicPr>
          <p:cNvPr id="103" name="Shape 103"/>
          <p:cNvPicPr preferRelativeResize="0"/>
          <p:nvPr/>
        </p:nvPicPr>
        <p:blipFill rotWithShape="1">
          <a:blip r:embed="rId3">
            <a:alphaModFix/>
          </a:blip>
          <a:srcRect/>
          <a:stretch/>
        </p:blipFill>
        <p:spPr>
          <a:xfrm>
            <a:off x="5873571" y="1466701"/>
            <a:ext cx="5536500" cy="2679000"/>
          </a:xfrm>
          <a:prstGeom prst="rect">
            <a:avLst/>
          </a:prstGeom>
          <a:noFill/>
          <a:ln>
            <a:noFill/>
          </a:ln>
        </p:spPr>
      </p:pic>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3300" y="419100"/>
            <a:ext cx="7137400" cy="4305300"/>
          </a:xfrm>
          <a:prstGeom prst="rect">
            <a:avLst/>
          </a:prstGeom>
        </p:spPr>
      </p:pic>
    </p:spTree>
    <p:extLst>
      <p:ext uri="{BB962C8B-B14F-4D97-AF65-F5344CB8AC3E}">
        <p14:creationId xmlns:p14="http://schemas.microsoft.com/office/powerpoint/2010/main" val="94021978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C000"/>
                </a:solidFill>
              </a:rPr>
              <a:t>Valid JSON </a:t>
            </a:r>
            <a:endParaRPr lang="en-US" dirty="0">
              <a:solidFill>
                <a:srgbClr val="FFC000"/>
              </a:solidFill>
            </a:endParaRPr>
          </a:p>
        </p:txBody>
      </p:sp>
      <p:sp>
        <p:nvSpPr>
          <p:cNvPr id="3" name="Text Placeholder 2"/>
          <p:cNvSpPr>
            <a:spLocks noGrp="1"/>
          </p:cNvSpPr>
          <p:nvPr>
            <p:ph type="body" idx="1"/>
          </p:nvPr>
        </p:nvSpPr>
        <p:spPr/>
        <p:txBody>
          <a:bodyPr/>
          <a:lstStyle/>
          <a:p>
            <a:pPr marL="2108200" lvl="7" indent="0">
              <a:buNone/>
            </a:pPr>
            <a:r>
              <a:rPr lang="mr-IN" dirty="0" err="1">
                <a:solidFill>
                  <a:srgbClr val="FFC000"/>
                </a:solidFill>
              </a:rPr>
              <a:t>var</a:t>
            </a:r>
            <a:r>
              <a:rPr lang="mr-IN" dirty="0">
                <a:solidFill>
                  <a:srgbClr val="FFC000"/>
                </a:solidFill>
              </a:rPr>
              <a:t> </a:t>
            </a:r>
            <a:r>
              <a:rPr lang="mr-IN" dirty="0" err="1">
                <a:solidFill>
                  <a:schemeClr val="bg1"/>
                </a:solidFill>
              </a:rPr>
              <a:t>obj</a:t>
            </a:r>
            <a:r>
              <a:rPr lang="mr-IN" dirty="0">
                <a:solidFill>
                  <a:schemeClr val="bg1"/>
                </a:solidFill>
              </a:rPr>
              <a:t> </a:t>
            </a:r>
            <a:r>
              <a:rPr lang="mr-IN" dirty="0">
                <a:solidFill>
                  <a:srgbClr val="FFC000"/>
                </a:solidFill>
              </a:rPr>
              <a:t>= </a:t>
            </a:r>
            <a:r>
              <a:rPr lang="mr-IN" dirty="0" smtClean="0">
                <a:solidFill>
                  <a:srgbClr val="FFC000"/>
                </a:solidFill>
              </a:rPr>
              <a:t>{</a:t>
            </a:r>
            <a:r>
              <a:rPr lang="mr-IN" dirty="0">
                <a:solidFill>
                  <a:srgbClr val="FFC000"/>
                </a:solidFill>
              </a:rPr>
              <a:t> </a:t>
            </a:r>
            <a:endParaRPr lang="nl-NL" dirty="0" smtClean="0">
              <a:solidFill>
                <a:srgbClr val="FFC000"/>
              </a:solidFill>
            </a:endParaRPr>
          </a:p>
          <a:p>
            <a:pPr marL="2108200" lvl="7" indent="0">
              <a:buNone/>
            </a:pPr>
            <a:r>
              <a:rPr lang="mr-IN" dirty="0" smtClean="0">
                <a:solidFill>
                  <a:srgbClr val="92D050"/>
                </a:solidFill>
              </a:rPr>
              <a:t>"</a:t>
            </a:r>
            <a:r>
              <a:rPr lang="mr-IN" dirty="0" err="1">
                <a:solidFill>
                  <a:srgbClr val="92D050"/>
                </a:solidFill>
              </a:rPr>
              <a:t>name</a:t>
            </a:r>
            <a:r>
              <a:rPr lang="mr-IN" dirty="0">
                <a:solidFill>
                  <a:srgbClr val="92D050"/>
                </a:solidFill>
              </a:rPr>
              <a:t>":</a:t>
            </a:r>
            <a:r>
              <a:rPr lang="mr-IN" dirty="0">
                <a:solidFill>
                  <a:schemeClr val="bg1"/>
                </a:solidFill>
              </a:rPr>
              <a:t>"</a:t>
            </a:r>
            <a:r>
              <a:rPr lang="mr-IN" dirty="0" err="1">
                <a:solidFill>
                  <a:schemeClr val="bg1"/>
                </a:solidFill>
              </a:rPr>
              <a:t>John</a:t>
            </a:r>
            <a:r>
              <a:rPr lang="mr-IN" dirty="0" smtClean="0">
                <a:solidFill>
                  <a:schemeClr val="bg1"/>
                </a:solidFill>
              </a:rPr>
              <a:t>"</a:t>
            </a:r>
            <a:r>
              <a:rPr lang="mr-IN" dirty="0" smtClean="0">
                <a:solidFill>
                  <a:srgbClr val="92D050"/>
                </a:solidFill>
              </a:rPr>
              <a:t>,</a:t>
            </a:r>
            <a:endParaRPr lang="nl-NL" dirty="0" smtClean="0">
              <a:solidFill>
                <a:srgbClr val="92D050"/>
              </a:solidFill>
            </a:endParaRPr>
          </a:p>
          <a:p>
            <a:pPr marL="2108200" lvl="7" indent="0">
              <a:buNone/>
            </a:pPr>
            <a:r>
              <a:rPr lang="mr-IN" dirty="0">
                <a:solidFill>
                  <a:srgbClr val="92D050"/>
                </a:solidFill>
              </a:rPr>
              <a:t> "age":</a:t>
            </a:r>
            <a:r>
              <a:rPr lang="mr-IN" dirty="0">
                <a:solidFill>
                  <a:schemeClr val="bg1"/>
                </a:solidFill>
              </a:rPr>
              <a:t>30</a:t>
            </a:r>
            <a:r>
              <a:rPr lang="mr-IN" dirty="0" smtClean="0">
                <a:solidFill>
                  <a:srgbClr val="92D050"/>
                </a:solidFill>
              </a:rPr>
              <a:t>,</a:t>
            </a:r>
            <a:endParaRPr lang="nl-NL" dirty="0" smtClean="0">
              <a:solidFill>
                <a:srgbClr val="92D050"/>
              </a:solidFill>
            </a:endParaRPr>
          </a:p>
          <a:p>
            <a:pPr marL="2108200" lvl="7" indent="0">
              <a:buNone/>
            </a:pPr>
            <a:r>
              <a:rPr lang="mr-IN" dirty="0">
                <a:solidFill>
                  <a:srgbClr val="92D050"/>
                </a:solidFill>
              </a:rPr>
              <a:t> "</a:t>
            </a:r>
            <a:r>
              <a:rPr lang="mr-IN" dirty="0" err="1">
                <a:solidFill>
                  <a:srgbClr val="92D050"/>
                </a:solidFill>
              </a:rPr>
              <a:t>city</a:t>
            </a:r>
            <a:r>
              <a:rPr lang="mr-IN" dirty="0">
                <a:solidFill>
                  <a:srgbClr val="92D050"/>
                </a:solidFill>
              </a:rPr>
              <a:t>":</a:t>
            </a:r>
            <a:r>
              <a:rPr lang="mr-IN" dirty="0">
                <a:solidFill>
                  <a:schemeClr val="bg1"/>
                </a:solidFill>
              </a:rPr>
              <a:t>"</a:t>
            </a:r>
            <a:r>
              <a:rPr lang="mr-IN" dirty="0" err="1">
                <a:solidFill>
                  <a:schemeClr val="bg1"/>
                </a:solidFill>
              </a:rPr>
              <a:t>New</a:t>
            </a:r>
            <a:r>
              <a:rPr lang="mr-IN" dirty="0">
                <a:solidFill>
                  <a:schemeClr val="bg1"/>
                </a:solidFill>
              </a:rPr>
              <a:t> </a:t>
            </a:r>
            <a:r>
              <a:rPr lang="mr-IN" dirty="0" err="1" smtClean="0">
                <a:solidFill>
                  <a:schemeClr val="bg1"/>
                </a:solidFill>
              </a:rPr>
              <a:t>York</a:t>
            </a:r>
            <a:r>
              <a:rPr lang="mr-IN" dirty="0" smtClean="0">
                <a:solidFill>
                  <a:schemeClr val="bg1"/>
                </a:solidFill>
              </a:rPr>
              <a:t>”</a:t>
            </a:r>
            <a:endParaRPr lang="nl-NL" dirty="0" smtClean="0">
              <a:solidFill>
                <a:schemeClr val="bg1"/>
              </a:solidFill>
            </a:endParaRPr>
          </a:p>
          <a:p>
            <a:pPr marL="2108200" lvl="7" indent="0">
              <a:buNone/>
            </a:pPr>
            <a:r>
              <a:rPr lang="mr-IN" dirty="0" smtClean="0">
                <a:solidFill>
                  <a:srgbClr val="FFC000"/>
                </a:solidFill>
              </a:rPr>
              <a:t>};</a:t>
            </a:r>
            <a:endParaRPr lang="en-US" dirty="0">
              <a:solidFill>
                <a:srgbClr val="FFC000"/>
              </a:solidFill>
            </a:endParaRPr>
          </a:p>
        </p:txBody>
      </p:sp>
    </p:spTree>
    <p:extLst>
      <p:ext uri="{BB962C8B-B14F-4D97-AF65-F5344CB8AC3E}">
        <p14:creationId xmlns:p14="http://schemas.microsoft.com/office/powerpoint/2010/main" val="103092332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JSON</a:t>
            </a:r>
          </a:p>
        </p:txBody>
      </p:sp>
      <p:sp>
        <p:nvSpPr>
          <p:cNvPr id="305" name="Shape 305"/>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FFFFFF"/>
              </a:buClr>
              <a:buSzPct val="75000"/>
              <a:buNone/>
            </a:pPr>
            <a:r>
              <a:rPr lang="en-US" sz="2400" b="0" i="0" u="none" strike="noStrike" cap="none" dirty="0">
                <a:solidFill>
                  <a:srgbClr val="FFFFFF"/>
                </a:solidFill>
                <a:latin typeface="Helvetica Neue"/>
                <a:ea typeface="Helvetica Neue"/>
                <a:cs typeface="Helvetica Neue"/>
                <a:sym typeface="Helvetica Neue"/>
              </a:rPr>
              <a:t>For parsing use</a:t>
            </a:r>
            <a:r>
              <a:rPr lang="en-US" sz="2400" b="0" i="0" u="none" strike="noStrike" cap="none" dirty="0" smtClean="0">
                <a:solidFill>
                  <a:srgbClr val="FFFFFF"/>
                </a:solidFill>
                <a:latin typeface="Helvetica Neue"/>
                <a:ea typeface="Helvetica Neue"/>
                <a:cs typeface="Helvetica Neue"/>
                <a:sym typeface="Helvetica Neue"/>
              </a:rPr>
              <a:t>:</a:t>
            </a:r>
          </a:p>
          <a:p>
            <a:pPr marL="292100" marR="0" lvl="0" indent="-292100" algn="l" rtl="0">
              <a:lnSpc>
                <a:spcPct val="100000"/>
              </a:lnSpc>
              <a:spcBef>
                <a:spcPts val="0"/>
              </a:spcBef>
              <a:spcAft>
                <a:spcPts val="0"/>
              </a:spcAft>
              <a:buClr>
                <a:srgbClr val="FFFFFF"/>
              </a:buClr>
              <a:buSzPct val="75000"/>
              <a:buFont typeface="Helvetica Neue"/>
              <a:buChar char="•"/>
            </a:pPr>
            <a:endParaRPr lang="en-US" sz="2400" b="0" i="0" u="none" strike="noStrike" cap="none" dirty="0">
              <a:solidFill>
                <a:srgbClr val="FFFFFF"/>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dirty="0" err="1">
                <a:solidFill>
                  <a:srgbClr val="99CF50"/>
                </a:solidFill>
                <a:latin typeface="Consolas"/>
                <a:ea typeface="Consolas"/>
                <a:cs typeface="Consolas"/>
                <a:sym typeface="Consolas"/>
              </a:rPr>
              <a:t>var</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err="1">
                <a:solidFill>
                  <a:srgbClr val="F8F8F8"/>
                </a:solidFill>
                <a:latin typeface="Consolas"/>
                <a:ea typeface="Consolas"/>
                <a:cs typeface="Consolas"/>
                <a:sym typeface="Consolas"/>
              </a:rPr>
              <a:t>json</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err="1">
                <a:solidFill>
                  <a:srgbClr val="F8F8F8"/>
                </a:solidFill>
                <a:latin typeface="Consolas"/>
                <a:ea typeface="Consolas"/>
                <a:cs typeface="Consolas"/>
                <a:sym typeface="Consolas"/>
              </a:rPr>
              <a:t>JSON.</a:t>
            </a:r>
            <a:r>
              <a:rPr lang="en-US" sz="1900" b="0" i="0" u="none" strike="noStrike" cap="none" dirty="0" err="1">
                <a:solidFill>
                  <a:srgbClr val="DAD085"/>
                </a:solidFill>
                <a:latin typeface="Consolas"/>
                <a:ea typeface="Consolas"/>
                <a:cs typeface="Consolas"/>
                <a:sym typeface="Consolas"/>
              </a:rPr>
              <a:t>parse</a:t>
            </a:r>
            <a:r>
              <a:rPr lang="en-US" sz="1900" b="0" i="0" u="none" strike="noStrike" cap="none" dirty="0" smtClean="0">
                <a:solidFill>
                  <a:srgbClr val="F8F8F8"/>
                </a:solidFill>
                <a:latin typeface="Consolas"/>
                <a:ea typeface="Consolas"/>
                <a:cs typeface="Consolas"/>
                <a:sym typeface="Consolas"/>
              </a:rPr>
              <a:t>(</a:t>
            </a:r>
            <a:r>
              <a:rPr lang="en-US" sz="1900" b="0" i="0" u="none" strike="noStrike" cap="none" dirty="0" smtClean="0">
                <a:solidFill>
                  <a:srgbClr val="65B042"/>
                </a:solidFill>
                <a:latin typeface="Consolas"/>
                <a:ea typeface="Consolas"/>
                <a:cs typeface="Consolas"/>
                <a:sym typeface="Consolas"/>
              </a:rPr>
              <a:t>'{..}'</a:t>
            </a:r>
            <a:r>
              <a:rPr lang="en-US" sz="1900" b="0" i="0" u="none" strike="noStrike" cap="none" dirty="0" smtClean="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99CF50"/>
              </a:buClr>
              <a:buSzPct val="25000"/>
              <a:buFont typeface="Consolas"/>
              <a:buNone/>
            </a:pPr>
            <a:endParaRPr lang="en-US" sz="1900" b="0" i="0" u="none" strike="noStrike" cap="none" dirty="0">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99CF50"/>
              </a:buClr>
              <a:buSzPct val="25000"/>
              <a:buFont typeface="Consolas"/>
              <a:buNone/>
            </a:pPr>
            <a:r>
              <a:rPr lang="en-US" sz="1900" b="0" i="0" u="none" strike="noStrike" cap="none" dirty="0" err="1">
                <a:solidFill>
                  <a:srgbClr val="99CF50"/>
                </a:solidFill>
                <a:latin typeface="Consolas"/>
                <a:ea typeface="Consolas"/>
                <a:cs typeface="Consolas"/>
                <a:sym typeface="Consolas"/>
              </a:rPr>
              <a:t>var</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err="1">
                <a:solidFill>
                  <a:srgbClr val="F8F8F8"/>
                </a:solidFill>
                <a:latin typeface="Consolas"/>
                <a:ea typeface="Consolas"/>
                <a:cs typeface="Consolas"/>
                <a:sym typeface="Consolas"/>
              </a:rPr>
              <a:t>jsonString</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a:solidFill>
                  <a:srgbClr val="E28964"/>
                </a:solidFill>
                <a:latin typeface="Consolas"/>
                <a:ea typeface="Consolas"/>
                <a:cs typeface="Consolas"/>
                <a:sym typeface="Consolas"/>
              </a:rPr>
              <a:t>=</a:t>
            </a:r>
            <a:r>
              <a:rPr lang="en-US" sz="1900" b="0" i="0" u="none" strike="noStrike" cap="none" dirty="0">
                <a:solidFill>
                  <a:srgbClr val="F8F8F8"/>
                </a:solidFill>
                <a:latin typeface="Consolas"/>
                <a:ea typeface="Consolas"/>
                <a:cs typeface="Consolas"/>
                <a:sym typeface="Consolas"/>
              </a:rPr>
              <a:t> </a:t>
            </a:r>
            <a:r>
              <a:rPr lang="en-US" sz="1900" b="0" i="0" u="none" strike="noStrike" cap="none" dirty="0" err="1">
                <a:solidFill>
                  <a:srgbClr val="F8F8F8"/>
                </a:solidFill>
                <a:latin typeface="Consolas"/>
                <a:ea typeface="Consolas"/>
                <a:cs typeface="Consolas"/>
                <a:sym typeface="Consolas"/>
              </a:rPr>
              <a:t>JSON.stringify</a:t>
            </a:r>
            <a:r>
              <a:rPr lang="en-US" sz="1900" b="0" i="0" u="none" strike="noStrike" cap="none" dirty="0" smtClean="0">
                <a:solidFill>
                  <a:srgbClr val="F8F8F8"/>
                </a:solidFill>
                <a:latin typeface="Consolas"/>
                <a:ea typeface="Consolas"/>
                <a:cs typeface="Consolas"/>
                <a:sym typeface="Consolas"/>
              </a:rPr>
              <a:t>({..});</a:t>
            </a:r>
            <a:endParaRPr lang="en-US" sz="1900" b="0" i="0" u="none" strike="noStrike" cap="none" dirty="0">
              <a:solidFill>
                <a:srgbClr val="F8F8F8"/>
              </a:solidFill>
              <a:latin typeface="Consolas"/>
              <a:ea typeface="Consolas"/>
              <a:cs typeface="Consolas"/>
              <a:sym typeface="Consolas"/>
            </a:endParaRPr>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kern="1200" dirty="0" err="1" smtClean="0">
                <a:solidFill>
                  <a:srgbClr val="FFC000"/>
                </a:solidFill>
              </a:rPr>
              <a:t>JSON.parse</a:t>
            </a:r>
            <a:r>
              <a:rPr lang="nl-NL" kern="1200" dirty="0" smtClean="0">
                <a:solidFill>
                  <a:srgbClr val="FFC000"/>
                </a:solidFill>
              </a:rPr>
              <a:t>(v)</a:t>
            </a:r>
            <a:endParaRPr lang="en-US" dirty="0">
              <a:solidFill>
                <a:srgbClr val="FFC000"/>
              </a:solidFill>
            </a:endParaRPr>
          </a:p>
        </p:txBody>
      </p:sp>
      <p:sp>
        <p:nvSpPr>
          <p:cNvPr id="3" name="Text Placeholder 2"/>
          <p:cNvSpPr>
            <a:spLocks noGrp="1"/>
          </p:cNvSpPr>
          <p:nvPr>
            <p:ph type="body" idx="1"/>
          </p:nvPr>
        </p:nvSpPr>
        <p:spPr/>
        <p:txBody>
          <a:bodyPr/>
          <a:lstStyle/>
          <a:p>
            <a:r>
              <a:rPr lang="nl-NL" kern="1200" dirty="0" err="1">
                <a:solidFill>
                  <a:schemeClr val="bg1"/>
                </a:solidFill>
              </a:rPr>
              <a:t>Parse</a:t>
            </a:r>
            <a:r>
              <a:rPr lang="nl-NL" kern="1200" dirty="0">
                <a:solidFill>
                  <a:schemeClr val="bg1"/>
                </a:solidFill>
              </a:rPr>
              <a:t> </a:t>
            </a:r>
            <a:r>
              <a:rPr lang="nl-NL" kern="1200" dirty="0" err="1">
                <a:solidFill>
                  <a:schemeClr val="bg1"/>
                </a:solidFill>
              </a:rPr>
              <a:t>the</a:t>
            </a:r>
            <a:r>
              <a:rPr lang="nl-NL" kern="1200" dirty="0">
                <a:solidFill>
                  <a:schemeClr val="bg1"/>
                </a:solidFill>
              </a:rPr>
              <a:t> data </a:t>
            </a:r>
            <a:r>
              <a:rPr lang="nl-NL" kern="1200" dirty="0" err="1">
                <a:solidFill>
                  <a:schemeClr val="bg1"/>
                </a:solidFill>
              </a:rPr>
              <a:t>with</a:t>
            </a:r>
            <a:r>
              <a:rPr lang="nl-NL" kern="1200" dirty="0">
                <a:solidFill>
                  <a:schemeClr val="bg1"/>
                </a:solidFill>
              </a:rPr>
              <a:t> </a:t>
            </a:r>
            <a:r>
              <a:rPr lang="nl-NL" kern="1200" dirty="0" err="1">
                <a:solidFill>
                  <a:srgbClr val="FFC000"/>
                </a:solidFill>
              </a:rPr>
              <a:t>JSON.parse</a:t>
            </a:r>
            <a:r>
              <a:rPr lang="nl-NL" kern="1200" dirty="0" smtClean="0">
                <a:solidFill>
                  <a:srgbClr val="FFC000"/>
                </a:solidFill>
              </a:rPr>
              <a:t>(), </a:t>
            </a:r>
            <a:r>
              <a:rPr lang="nl-NL" kern="1200" dirty="0" err="1">
                <a:solidFill>
                  <a:schemeClr val="bg1"/>
                </a:solidFill>
              </a:rPr>
              <a:t>and</a:t>
            </a:r>
            <a:r>
              <a:rPr lang="nl-NL" kern="1200" dirty="0">
                <a:solidFill>
                  <a:schemeClr val="bg1"/>
                </a:solidFill>
              </a:rPr>
              <a:t> </a:t>
            </a:r>
            <a:r>
              <a:rPr lang="nl-NL" kern="1200" dirty="0" err="1">
                <a:solidFill>
                  <a:schemeClr val="bg1"/>
                </a:solidFill>
              </a:rPr>
              <a:t>the</a:t>
            </a:r>
            <a:r>
              <a:rPr lang="nl-NL" kern="1200" dirty="0">
                <a:solidFill>
                  <a:schemeClr val="bg1"/>
                </a:solidFill>
              </a:rPr>
              <a:t> data </a:t>
            </a:r>
            <a:r>
              <a:rPr lang="nl-NL" kern="1200" dirty="0" err="1">
                <a:solidFill>
                  <a:schemeClr val="bg1"/>
                </a:solidFill>
              </a:rPr>
              <a:t>becomes</a:t>
            </a:r>
            <a:r>
              <a:rPr lang="nl-NL" kern="1200" dirty="0">
                <a:solidFill>
                  <a:schemeClr val="bg1"/>
                </a:solidFill>
              </a:rPr>
              <a:t> a </a:t>
            </a:r>
            <a:r>
              <a:rPr lang="nl-NL" kern="1200" dirty="0" err="1">
                <a:solidFill>
                  <a:schemeClr val="bg1"/>
                </a:solidFill>
              </a:rPr>
              <a:t>JavaScript</a:t>
            </a:r>
            <a:r>
              <a:rPr lang="nl-NL" kern="1200" dirty="0">
                <a:solidFill>
                  <a:schemeClr val="bg1"/>
                </a:solidFill>
              </a:rPr>
              <a:t> object</a:t>
            </a:r>
            <a:r>
              <a:rPr lang="nl-NL" kern="1200" dirty="0" smtClean="0">
                <a:solidFill>
                  <a:schemeClr val="bg1"/>
                </a:solidFill>
              </a:rPr>
              <a:t>.</a:t>
            </a:r>
          </a:p>
          <a:p>
            <a:r>
              <a:rPr lang="nl-NL" kern="1200" dirty="0">
                <a:solidFill>
                  <a:srgbClr val="00B0F0"/>
                </a:solidFill>
              </a:rPr>
              <a:t>See: </a:t>
            </a:r>
            <a:r>
              <a:rPr lang="nl-NL" kern="1200" dirty="0" err="1">
                <a:solidFill>
                  <a:srgbClr val="00B0F0"/>
                </a:solidFill>
              </a:rPr>
              <a:t>https</a:t>
            </a:r>
            <a:r>
              <a:rPr lang="nl-NL" kern="1200" dirty="0">
                <a:solidFill>
                  <a:srgbClr val="00B0F0"/>
                </a:solidFill>
              </a:rPr>
              <a:t>://www.w3schools.com/</a:t>
            </a:r>
            <a:r>
              <a:rPr lang="nl-NL" kern="1200" dirty="0" err="1">
                <a:solidFill>
                  <a:srgbClr val="00B0F0"/>
                </a:solidFill>
              </a:rPr>
              <a:t>js</a:t>
            </a:r>
            <a:r>
              <a:rPr lang="nl-NL" kern="1200" dirty="0">
                <a:solidFill>
                  <a:srgbClr val="00B0F0"/>
                </a:solidFill>
              </a:rPr>
              <a:t>/</a:t>
            </a:r>
            <a:r>
              <a:rPr lang="nl-NL" kern="1200" dirty="0" err="1">
                <a:solidFill>
                  <a:srgbClr val="00B0F0"/>
                </a:solidFill>
              </a:rPr>
              <a:t>js_json_parse.asp</a:t>
            </a:r>
            <a:endParaRPr lang="nl-NL" kern="1200" dirty="0">
              <a:solidFill>
                <a:srgbClr val="00B0F0"/>
              </a:solidFill>
            </a:endParaRPr>
          </a:p>
        </p:txBody>
      </p:sp>
    </p:spTree>
    <p:extLst>
      <p:ext uri="{BB962C8B-B14F-4D97-AF65-F5344CB8AC3E}">
        <p14:creationId xmlns:p14="http://schemas.microsoft.com/office/powerpoint/2010/main" val="103557680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kern="1200" dirty="0" err="1">
                <a:solidFill>
                  <a:srgbClr val="FFC000"/>
                </a:solidFill>
              </a:rPr>
              <a:t>JSON.stringify</a:t>
            </a:r>
            <a:r>
              <a:rPr lang="nl-NL" kern="1200" dirty="0" smtClean="0">
                <a:solidFill>
                  <a:srgbClr val="FFC000"/>
                </a:solidFill>
              </a:rPr>
              <a:t>( )</a:t>
            </a:r>
            <a:endParaRPr lang="en-US" dirty="0">
              <a:solidFill>
                <a:srgbClr val="FFC000"/>
              </a:solidFill>
            </a:endParaRPr>
          </a:p>
        </p:txBody>
      </p:sp>
      <p:sp>
        <p:nvSpPr>
          <p:cNvPr id="3" name="Text Placeholder 2"/>
          <p:cNvSpPr>
            <a:spLocks noGrp="1"/>
          </p:cNvSpPr>
          <p:nvPr>
            <p:ph type="body" idx="1"/>
          </p:nvPr>
        </p:nvSpPr>
        <p:spPr/>
        <p:txBody>
          <a:bodyPr/>
          <a:lstStyle/>
          <a:p>
            <a:r>
              <a:rPr lang="nl-NL" kern="1200" dirty="0" err="1">
                <a:solidFill>
                  <a:schemeClr val="bg1"/>
                </a:solidFill>
              </a:rPr>
              <a:t>Convert</a:t>
            </a:r>
            <a:r>
              <a:rPr lang="nl-NL" kern="1200" dirty="0">
                <a:solidFill>
                  <a:schemeClr val="bg1"/>
                </a:solidFill>
              </a:rPr>
              <a:t> a </a:t>
            </a:r>
            <a:r>
              <a:rPr lang="nl-NL" kern="1200" dirty="0" err="1">
                <a:solidFill>
                  <a:schemeClr val="bg1"/>
                </a:solidFill>
              </a:rPr>
              <a:t>JavaScript</a:t>
            </a:r>
            <a:r>
              <a:rPr lang="nl-NL" kern="1200" dirty="0">
                <a:solidFill>
                  <a:schemeClr val="bg1"/>
                </a:solidFill>
              </a:rPr>
              <a:t> object </a:t>
            </a:r>
            <a:r>
              <a:rPr lang="nl-NL" kern="1200" dirty="0" err="1">
                <a:solidFill>
                  <a:schemeClr val="bg1"/>
                </a:solidFill>
              </a:rPr>
              <a:t>into</a:t>
            </a:r>
            <a:r>
              <a:rPr lang="nl-NL" kern="1200" dirty="0">
                <a:solidFill>
                  <a:schemeClr val="bg1"/>
                </a:solidFill>
              </a:rPr>
              <a:t> a string </a:t>
            </a:r>
            <a:r>
              <a:rPr lang="nl-NL" kern="1200" dirty="0" err="1">
                <a:solidFill>
                  <a:schemeClr val="bg1"/>
                </a:solidFill>
              </a:rPr>
              <a:t>with</a:t>
            </a:r>
            <a:r>
              <a:rPr lang="nl-NL" kern="1200" dirty="0">
                <a:solidFill>
                  <a:schemeClr val="bg1"/>
                </a:solidFill>
              </a:rPr>
              <a:t> </a:t>
            </a:r>
            <a:r>
              <a:rPr lang="nl-NL" kern="1200" dirty="0" err="1">
                <a:solidFill>
                  <a:schemeClr val="bg1"/>
                </a:solidFill>
              </a:rPr>
              <a:t>JSON.stringify</a:t>
            </a:r>
            <a:r>
              <a:rPr lang="nl-NL" kern="1200" dirty="0" smtClean="0">
                <a:solidFill>
                  <a:schemeClr val="bg1"/>
                </a:solidFill>
              </a:rPr>
              <a:t>().</a:t>
            </a:r>
            <a:endParaRPr lang="en-US" dirty="0" smtClean="0">
              <a:solidFill>
                <a:schemeClr val="bg1"/>
              </a:solidFill>
            </a:endParaRPr>
          </a:p>
          <a:p>
            <a:r>
              <a:rPr lang="en-US" kern="1200" dirty="0">
                <a:solidFill>
                  <a:schemeClr val="bg1"/>
                </a:solidFill>
              </a:rPr>
              <a:t>See: https://www.w3schools.com/</a:t>
            </a:r>
            <a:r>
              <a:rPr lang="en-US" kern="1200" dirty="0" err="1">
                <a:solidFill>
                  <a:schemeClr val="bg1"/>
                </a:solidFill>
              </a:rPr>
              <a:t>js</a:t>
            </a:r>
            <a:r>
              <a:rPr lang="en-US" kern="1200" dirty="0">
                <a:solidFill>
                  <a:schemeClr val="bg1"/>
                </a:solidFill>
              </a:rPr>
              <a:t>/</a:t>
            </a:r>
            <a:r>
              <a:rPr lang="en-US" kern="1200" dirty="0" err="1">
                <a:solidFill>
                  <a:schemeClr val="bg1"/>
                </a:solidFill>
              </a:rPr>
              <a:t>js_json_stringify.asp</a:t>
            </a:r>
            <a:endParaRPr lang="en-US" kern="1200" dirty="0" smtClean="0">
              <a:solidFill>
                <a:schemeClr val="bg1"/>
              </a:solidFill>
            </a:endParaRPr>
          </a:p>
          <a:p>
            <a:endParaRPr lang="nl-NL" kern="1200" dirty="0">
              <a:solidFill>
                <a:schemeClr val="bg1"/>
              </a:solidFill>
            </a:endParaRPr>
          </a:p>
        </p:txBody>
      </p:sp>
    </p:spTree>
    <p:extLst>
      <p:ext uri="{BB962C8B-B14F-4D97-AF65-F5344CB8AC3E}">
        <p14:creationId xmlns:p14="http://schemas.microsoft.com/office/powerpoint/2010/main" val="203638260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Shape 310"/>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Valid JSON</a:t>
            </a:r>
          </a:p>
        </p:txBody>
      </p:sp>
      <p:sp>
        <p:nvSpPr>
          <p:cNvPr id="311" name="Shape 311"/>
          <p:cNvSpPr/>
          <p:nvPr/>
        </p:nvSpPr>
        <p:spPr>
          <a:xfrm>
            <a:off x="2273406" y="1580554"/>
            <a:ext cx="4970458" cy="1982400"/>
          </a:xfrm>
          <a:prstGeom prst="rect">
            <a:avLst/>
          </a:prstGeom>
          <a:noFill/>
          <a:ln>
            <a:noFill/>
          </a:ln>
        </p:spPr>
        <p:txBody>
          <a:bodyPr lIns="32750" tIns="32750" rIns="32750" bIns="32750" anchor="ctr" anchorCtr="0">
            <a:noAutofit/>
          </a:bodyPr>
          <a:lstStyle/>
          <a:p>
            <a:pPr marL="0" marR="0" lvl="0" indent="0" algn="l" rtl="0">
              <a:lnSpc>
                <a:spcPct val="100000"/>
              </a:lnSpc>
              <a:spcBef>
                <a:spcPts val="0"/>
              </a:spcBef>
              <a:spcAft>
                <a:spcPts val="0"/>
              </a:spcAft>
              <a:buClr>
                <a:srgbClr val="99CF50"/>
              </a:buClr>
              <a:buSzPct val="25000"/>
              <a:buFont typeface="Consolas"/>
              <a:buNone/>
            </a:pPr>
            <a:r>
              <a:rPr lang="en-US" sz="2600" b="0" i="0" u="none" strike="noStrike" cap="none" dirty="0" err="1">
                <a:solidFill>
                  <a:srgbClr val="99CF50"/>
                </a:solidFill>
                <a:latin typeface="Consolas"/>
                <a:ea typeface="Consolas"/>
                <a:cs typeface="Consolas"/>
                <a:sym typeface="Consolas"/>
              </a:rPr>
              <a:t>var</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err="1">
                <a:solidFill>
                  <a:srgbClr val="F8F8F8"/>
                </a:solidFill>
                <a:latin typeface="Consolas"/>
                <a:ea typeface="Consolas"/>
                <a:cs typeface="Consolas"/>
                <a:sym typeface="Consolas"/>
              </a:rPr>
              <a:t>obj</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E28964"/>
                </a:solidFill>
                <a:latin typeface="Consolas"/>
                <a:ea typeface="Consolas"/>
                <a:cs typeface="Consolas"/>
                <a:sym typeface="Consolas"/>
              </a:rPr>
              <a:t>=</a:t>
            </a:r>
            <a:r>
              <a:rPr lang="en-US" sz="2600" b="0" i="0" u="none" strike="noStrike" cap="none" dirty="0">
                <a:solidFill>
                  <a:srgbClr val="F8F8F8"/>
                </a:solidFill>
                <a:latin typeface="Consolas"/>
                <a:ea typeface="Consolas"/>
                <a:cs typeface="Consolas"/>
                <a:sym typeface="Consolas"/>
              </a:rPr>
              <a:t> {</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property: </a:t>
            </a:r>
            <a:r>
              <a:rPr lang="en-US" sz="2600" b="0" i="0" u="none" strike="noStrike" cap="none" dirty="0">
                <a:solidFill>
                  <a:srgbClr val="65B042"/>
                </a:solidFill>
                <a:latin typeface="Consolas"/>
                <a:ea typeface="Consolas"/>
                <a:cs typeface="Consolas"/>
                <a:sym typeface="Consolas"/>
              </a:rPr>
              <a:t>'Foo'</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3387CC"/>
                </a:solidFill>
                <a:latin typeface="Consolas"/>
                <a:ea typeface="Consolas"/>
                <a:cs typeface="Consolas"/>
                <a:sym typeface="Consolas"/>
              </a:rPr>
              <a:t>2</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smtClean="0">
                <a:solidFill>
                  <a:srgbClr val="65B042"/>
                </a:solidFill>
                <a:latin typeface="Consolas"/>
                <a:ea typeface="Consolas"/>
                <a:cs typeface="Consolas"/>
                <a:sym typeface="Consolas"/>
              </a:rPr>
              <a:t>'Bar'</a:t>
            </a:r>
            <a:r>
              <a:rPr lang="en-US" sz="2600" b="0" i="0" u="none" strike="noStrike" cap="none" dirty="0" smtClean="0">
                <a:solidFill>
                  <a:srgbClr val="F8F8F8"/>
                </a:solidFill>
                <a:latin typeface="Consolas"/>
                <a:ea typeface="Consolas"/>
                <a:cs typeface="Consolas"/>
                <a:sym typeface="Consolas"/>
              </a:rPr>
              <a:t>,</a:t>
            </a:r>
            <a:endParaRPr lang="en-US" sz="2600" b="0" i="0" u="none" strike="noStrike" cap="none" dirty="0">
              <a:solidFill>
                <a:srgbClr val="F8F8F8"/>
              </a:solidFill>
              <a:latin typeface="Consolas"/>
              <a:ea typeface="Consolas"/>
              <a:cs typeface="Consolas"/>
              <a:sym typeface="Consolas"/>
            </a:endParaRP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something: </a:t>
            </a:r>
            <a:r>
              <a:rPr lang="en-US" sz="2600" b="0" i="0" u="none" strike="noStrike" cap="none" dirty="0">
                <a:solidFill>
                  <a:srgbClr val="3387CC"/>
                </a:solidFill>
                <a:latin typeface="Consolas"/>
                <a:ea typeface="Consolas"/>
                <a:cs typeface="Consolas"/>
                <a:sym typeface="Consolas"/>
              </a:rPr>
              <a:t>true</a:t>
            </a:r>
            <a:r>
              <a:rPr lang="en-US" sz="2600" b="0" i="0" u="none" strike="noStrike" cap="none" dirty="0">
                <a:solidFill>
                  <a:srgbClr val="F8F8F8"/>
                </a:solidFill>
                <a:latin typeface="Consolas"/>
                <a:ea typeface="Consolas"/>
                <a:cs typeface="Consolas"/>
                <a:sym typeface="Consolas"/>
              </a:rPr>
              <a:t>,</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65B042"/>
                </a:solidFill>
                <a:latin typeface="Consolas"/>
                <a:ea typeface="Consolas"/>
                <a:cs typeface="Consolas"/>
                <a:sym typeface="Consolas"/>
              </a:rPr>
              <a:t>'say what'</a:t>
            </a:r>
            <a:r>
              <a:rPr lang="en-US" sz="2600" b="0" i="0" u="none" strike="noStrike" cap="none" dirty="0">
                <a:solidFill>
                  <a:srgbClr val="F8F8F8"/>
                </a:solidFill>
                <a:latin typeface="Consolas"/>
                <a:ea typeface="Consolas"/>
                <a:cs typeface="Consolas"/>
                <a:sym typeface="Consolas"/>
              </a:rPr>
              <a:t>: </a:t>
            </a:r>
            <a:r>
              <a:rPr lang="en-US" sz="2600" b="0" i="0" u="none" strike="noStrike" cap="none" dirty="0">
                <a:solidFill>
                  <a:srgbClr val="65B042"/>
                </a:solidFill>
                <a:latin typeface="Consolas"/>
                <a:ea typeface="Consolas"/>
                <a:cs typeface="Consolas"/>
                <a:sym typeface="Consolas"/>
              </a:rPr>
              <a:t>'allowed'</a:t>
            </a:r>
          </a:p>
          <a:p>
            <a:pPr marL="0" marR="0" lvl="0" indent="0" algn="l" rtl="0">
              <a:lnSpc>
                <a:spcPct val="100000"/>
              </a:lnSpc>
              <a:spcBef>
                <a:spcPts val="0"/>
              </a:spcBef>
              <a:spcAft>
                <a:spcPts val="0"/>
              </a:spcAft>
              <a:buClr>
                <a:srgbClr val="F8F8F8"/>
              </a:buClr>
              <a:buSzPct val="25000"/>
              <a:buFont typeface="Consolas"/>
              <a:buNone/>
            </a:pPr>
            <a:r>
              <a:rPr lang="en-US" sz="2600" b="0" i="0" u="none" strike="noStrike" cap="none" dirty="0">
                <a:solidFill>
                  <a:srgbClr val="F8F8F8"/>
                </a:solidFill>
                <a:latin typeface="Consolas"/>
                <a:ea typeface="Consolas"/>
                <a:cs typeface="Consolas"/>
                <a:sym typeface="Consolas"/>
              </a:rPr>
              <a:t>};</a:t>
            </a:r>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Debugging in Chrome</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400722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3" name="Shape 253"/>
          <p:cNvPicPr preferRelativeResize="0"/>
          <p:nvPr/>
        </p:nvPicPr>
        <p:blipFill rotWithShape="1">
          <a:blip r:embed="rId3">
            <a:alphaModFix/>
          </a:blip>
          <a:srcRect/>
          <a:stretch/>
        </p:blipFill>
        <p:spPr>
          <a:xfrm>
            <a:off x="1714500" y="1500187"/>
            <a:ext cx="5715000" cy="2143200"/>
          </a:xfrm>
          <a:prstGeom prst="rect">
            <a:avLst/>
          </a:prstGeom>
          <a:noFill/>
          <a:ln>
            <a:noFill/>
          </a:ln>
        </p:spPr>
      </p:pic>
    </p:spTree>
    <p:extLst>
      <p:ext uri="{BB962C8B-B14F-4D97-AF65-F5344CB8AC3E}">
        <p14:creationId xmlns:p14="http://schemas.microsoft.com/office/powerpoint/2010/main" val="2086902012"/>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Shape 258"/>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4500" b="0" i="0" u="none" strike="noStrike" cap="none">
                <a:solidFill>
                  <a:srgbClr val="FFFFFF"/>
                </a:solidFill>
                <a:latin typeface="Helvetica Neue"/>
                <a:ea typeface="Helvetica Neue"/>
                <a:cs typeface="Helvetica Neue"/>
                <a:sym typeface="Helvetica Neue"/>
              </a:rPr>
              <a:t>Node.js provides a JavaScript runtime environment </a:t>
            </a:r>
          </a:p>
        </p:txBody>
      </p:sp>
    </p:spTree>
    <p:extLst>
      <p:ext uri="{BB962C8B-B14F-4D97-AF65-F5344CB8AC3E}">
        <p14:creationId xmlns:p14="http://schemas.microsoft.com/office/powerpoint/2010/main" val="1567670310"/>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Goals</a:t>
            </a:r>
          </a:p>
        </p:txBody>
      </p:sp>
      <p:sp>
        <p:nvSpPr>
          <p:cNvPr id="264" name="Shape 264"/>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Provide a JavaScript runtime environment</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Event-driven, non-blocking I/O</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fast/lightweight</a:t>
            </a:r>
          </a:p>
        </p:txBody>
      </p:sp>
    </p:spTree>
    <p:extLst>
      <p:ext uri="{BB962C8B-B14F-4D97-AF65-F5344CB8AC3E}">
        <p14:creationId xmlns:p14="http://schemas.microsoft.com/office/powerpoint/2010/main" val="2472005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892968" y="1701105"/>
            <a:ext cx="7358100" cy="17412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ECMAScript</a:t>
            </a: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Shape 269"/>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Applications</a:t>
            </a:r>
          </a:p>
        </p:txBody>
      </p:sp>
      <p:sp>
        <p:nvSpPr>
          <p:cNvPr id="270" name="Shape 270"/>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Can be used to create Tools, applications or services</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Powered by Chrome’s V8 JavaScript engine</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npm, package ecosystem</a:t>
            </a:r>
          </a:p>
        </p:txBody>
      </p:sp>
    </p:spTree>
    <p:extLst>
      <p:ext uri="{BB962C8B-B14F-4D97-AF65-F5344CB8AC3E}">
        <p14:creationId xmlns:p14="http://schemas.microsoft.com/office/powerpoint/2010/main" val="1060802462"/>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History</a:t>
            </a:r>
          </a:p>
        </p:txBody>
      </p:sp>
      <p:sp>
        <p:nvSpPr>
          <p:cNvPr id="276" name="Shape 276"/>
          <p:cNvSpPr txBox="1">
            <a:spLocks noGrp="1"/>
          </p:cNvSpPr>
          <p:nvPr>
            <p:ph type="body" idx="1"/>
          </p:nvPr>
        </p:nvSpPr>
        <p:spPr>
          <a:xfrm>
            <a:off x="669726" y="1366242"/>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First written in 2009</a:t>
            </a:r>
          </a:p>
          <a:p>
            <a:pPr marL="863600" marR="0" lvl="2"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By Ryan Dahl</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2010 package manager npm</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2011 native Windows version</a:t>
            </a:r>
          </a:p>
        </p:txBody>
      </p:sp>
      <p:pic>
        <p:nvPicPr>
          <p:cNvPr id="277" name="Shape 277"/>
          <p:cNvPicPr preferRelativeResize="0"/>
          <p:nvPr/>
        </p:nvPicPr>
        <p:blipFill rotWithShape="1">
          <a:blip r:embed="rId3">
            <a:alphaModFix/>
          </a:blip>
          <a:srcRect/>
          <a:stretch/>
        </p:blipFill>
        <p:spPr>
          <a:xfrm flipH="1">
            <a:off x="7433754" y="1879969"/>
            <a:ext cx="1713600" cy="1927800"/>
          </a:xfrm>
          <a:prstGeom prst="rect">
            <a:avLst/>
          </a:prstGeom>
          <a:noFill/>
          <a:ln>
            <a:noFill/>
          </a:ln>
        </p:spPr>
      </p:pic>
    </p:spTree>
    <p:extLst>
      <p:ext uri="{BB962C8B-B14F-4D97-AF65-F5344CB8AC3E}">
        <p14:creationId xmlns:p14="http://schemas.microsoft.com/office/powerpoint/2010/main" val="1091577015"/>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a:solidFill>
                  <a:srgbClr val="FFFFFF"/>
                </a:solidFill>
                <a:latin typeface="Helvetica Neue"/>
                <a:ea typeface="Helvetica Neue"/>
                <a:cs typeface="Helvetica Neue"/>
                <a:sym typeface="Helvetica Neue"/>
              </a:rPr>
              <a:t>Utilities</a:t>
            </a:r>
          </a:p>
        </p:txBody>
      </p:sp>
      <p:sp>
        <p:nvSpPr>
          <p:cNvPr id="283" name="Shape 283"/>
          <p:cNvSpPr txBox="1">
            <a:spLocks noGrp="1"/>
          </p:cNvSpPr>
          <p:nvPr>
            <p:ph type="body" idx="1"/>
          </p:nvPr>
        </p:nvSpPr>
        <p:spPr>
          <a:xfrm>
            <a:off x="669726" y="1369590"/>
            <a:ext cx="7804500" cy="3315000"/>
          </a:xfrm>
          <a:prstGeom prst="rect">
            <a:avLst/>
          </a:prstGeom>
          <a:noFill/>
          <a:ln>
            <a:noFill/>
          </a:ln>
        </p:spPr>
        <p:txBody>
          <a:bodyPr lIns="32750" tIns="32750" rIns="32750" bIns="32750" anchor="ctr" anchorCtr="0">
            <a:noAutofit/>
          </a:bodyPr>
          <a:lstStyle/>
          <a:p>
            <a:pPr marL="292100" marR="0" lvl="0" indent="-292100" algn="l" rtl="0">
              <a:lnSpc>
                <a:spcPct val="100000"/>
              </a:lnSpc>
              <a:spcBef>
                <a:spcPts val="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Node comes with the following:</a:t>
            </a:r>
          </a:p>
          <a:p>
            <a:pPr marL="571500" marR="0" lvl="1" indent="-2794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I/O, Sockets(http/dns/udp/etc), crypto functions, data streams</a:t>
            </a:r>
          </a:p>
          <a:p>
            <a:pPr marL="292100" marR="0" lvl="0" indent="-292100" algn="l" rtl="0">
              <a:lnSpc>
                <a:spcPct val="100000"/>
              </a:lnSpc>
              <a:spcBef>
                <a:spcPts val="2700"/>
              </a:spcBef>
              <a:spcAft>
                <a:spcPts val="0"/>
              </a:spcAft>
              <a:buClr>
                <a:srgbClr val="FFFFFF"/>
              </a:buClr>
              <a:buSzPct val="75000"/>
              <a:buFont typeface="Helvetica Neue"/>
              <a:buChar char="•"/>
            </a:pPr>
            <a:r>
              <a:rPr lang="en-US" sz="2400" b="0" i="0" u="none" strike="noStrike" cap="none">
                <a:solidFill>
                  <a:srgbClr val="FFFFFF"/>
                </a:solidFill>
                <a:latin typeface="Helvetica Neue"/>
                <a:ea typeface="Helvetica Neue"/>
                <a:cs typeface="Helvetica Neue"/>
                <a:sym typeface="Helvetica Neue"/>
              </a:rPr>
              <a:t>Runs on Linux, Mac, Windows</a:t>
            </a:r>
          </a:p>
        </p:txBody>
      </p:sp>
    </p:spTree>
    <p:extLst>
      <p:ext uri="{BB962C8B-B14F-4D97-AF65-F5344CB8AC3E}">
        <p14:creationId xmlns:p14="http://schemas.microsoft.com/office/powerpoint/2010/main" val="302837713"/>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err="1" smtClean="0">
                <a:solidFill>
                  <a:srgbClr val="FFFFFF"/>
                </a:solidFill>
                <a:latin typeface="Helvetica Neue"/>
                <a:ea typeface="Helvetica Neue"/>
                <a:cs typeface="Helvetica Neue"/>
                <a:sym typeface="Helvetica Neue"/>
              </a:rPr>
              <a:t>Opdracht</a:t>
            </a:r>
            <a:r>
              <a:rPr lang="en-US" dirty="0"/>
              <a:t> </a:t>
            </a:r>
            <a:r>
              <a:rPr lang="en-US" dirty="0" smtClean="0"/>
              <a:t>Node</a:t>
            </a:r>
            <a:endParaRPr lang="en-US" sz="5200" b="0" i="0" u="none" strike="noStrike" cap="none" dirty="0">
              <a:solidFill>
                <a:srgbClr val="FFFFFF"/>
              </a:solidFill>
              <a:latin typeface="Helvetica Neue"/>
              <a:ea typeface="Helvetica Neue"/>
              <a:cs typeface="Helvetica Neue"/>
              <a:sym typeface="Helvetica Neue"/>
            </a:endParaRPr>
          </a:p>
        </p:txBody>
      </p:sp>
      <p:sp>
        <p:nvSpPr>
          <p:cNvPr id="289" name="Shape 289"/>
          <p:cNvSpPr txBox="1">
            <a:spLocks noGrp="1"/>
          </p:cNvSpPr>
          <p:nvPr>
            <p:ph type="body" idx="1"/>
          </p:nvPr>
        </p:nvSpPr>
        <p:spPr>
          <a:xfrm>
            <a:off x="669726" y="1369590"/>
            <a:ext cx="7804500" cy="3315000"/>
          </a:xfrm>
          <a:prstGeom prst="rect">
            <a:avLst/>
          </a:prstGeom>
          <a:noFill/>
          <a:ln>
            <a:noFill/>
          </a:ln>
        </p:spPr>
        <p:txBody>
          <a:bodyPr lIns="32750" tIns="32750" rIns="32750" bIns="32750" anchor="ctr" anchorCtr="0">
            <a:noAutofit/>
          </a:bodyPr>
          <a:lstStyle/>
          <a:p>
            <a:pPr marL="0" lvl="0" indent="0" algn="ctr">
              <a:spcBef>
                <a:spcPts val="0"/>
              </a:spcBef>
              <a:buNone/>
            </a:pPr>
            <a:r>
              <a:rPr lang="en-US" sz="2400" b="0" i="0" u="sng" strike="noStrike" cap="none" dirty="0" smtClean="0">
                <a:solidFill>
                  <a:srgbClr val="FFC000"/>
                </a:solidFill>
                <a:sym typeface="Helvetica Neue"/>
              </a:rPr>
              <a:t>Open map:</a:t>
            </a:r>
            <a:r>
              <a:rPr lang="en-US" u="sng" dirty="0" smtClean="0">
                <a:solidFill>
                  <a:srgbClr val="FFC000"/>
                </a:solidFill>
              </a:rPr>
              <a:t> </a:t>
            </a:r>
          </a:p>
          <a:p>
            <a:pPr marL="0" lvl="0" indent="0" algn="ctr">
              <a:spcBef>
                <a:spcPts val="0"/>
              </a:spcBef>
              <a:buNone/>
            </a:pPr>
            <a:r>
              <a:rPr lang="en-US" dirty="0" smtClean="0"/>
              <a:t>2- Node</a:t>
            </a:r>
            <a:endParaRPr lang="en-US" dirty="0"/>
          </a:p>
          <a:p>
            <a:pPr marL="292100" marR="0" lvl="1" indent="0" algn="ctr" rtl="0">
              <a:lnSpc>
                <a:spcPct val="100000"/>
              </a:lnSpc>
              <a:spcBef>
                <a:spcPts val="2700"/>
              </a:spcBef>
              <a:spcAft>
                <a:spcPts val="0"/>
              </a:spcAft>
              <a:buClr>
                <a:srgbClr val="FFFFFF"/>
              </a:buClr>
              <a:buSzPct val="75000"/>
              <a:buNone/>
            </a:pPr>
            <a:r>
              <a:rPr lang="en-US" sz="2400" b="0" i="0" u="none" strike="noStrike" cap="none" dirty="0" err="1" smtClean="0">
                <a:solidFill>
                  <a:srgbClr val="FFC000"/>
                </a:solidFill>
                <a:latin typeface="Helvetica Neue"/>
                <a:ea typeface="Helvetica Neue"/>
                <a:cs typeface="Helvetica Neue"/>
                <a:sym typeface="Helvetica Neue"/>
              </a:rPr>
              <a:t>Opdracht</a:t>
            </a:r>
            <a:r>
              <a:rPr lang="en-US" sz="2400" b="0" i="0" u="none" strike="noStrike" cap="none" dirty="0" smtClean="0">
                <a:solidFill>
                  <a:srgbClr val="FFC000"/>
                </a:solidFill>
                <a:latin typeface="Helvetica Neue"/>
                <a:ea typeface="Helvetica Neue"/>
                <a:cs typeface="Helvetica Neue"/>
                <a:sym typeface="Helvetica Neue"/>
              </a:rPr>
              <a:t>: </a:t>
            </a:r>
          </a:p>
          <a:p>
            <a:pPr marL="292100" marR="0" lvl="1" indent="0" algn="ctr" rtl="0">
              <a:lnSpc>
                <a:spcPct val="100000"/>
              </a:lnSpc>
              <a:spcBef>
                <a:spcPts val="2700"/>
              </a:spcBef>
              <a:spcAft>
                <a:spcPts val="0"/>
              </a:spcAft>
              <a:buClr>
                <a:srgbClr val="FFFFFF"/>
              </a:buClr>
              <a:buSzPct val="75000"/>
              <a:buNone/>
            </a:pPr>
            <a:r>
              <a:rPr lang="en-US" sz="2400" b="0" i="0" u="none" strike="noStrike" cap="none" dirty="0" smtClean="0">
                <a:solidFill>
                  <a:srgbClr val="FFFFFF"/>
                </a:solidFill>
                <a:latin typeface="Helvetica Neue"/>
                <a:ea typeface="Helvetica Neue"/>
                <a:cs typeface="Helvetica Neue"/>
                <a:sym typeface="Helvetica Neue"/>
              </a:rPr>
              <a:t>Implement </a:t>
            </a:r>
            <a:r>
              <a:rPr lang="en-US" sz="2400" b="0" i="0" u="none" strike="noStrike" cap="none" dirty="0">
                <a:solidFill>
                  <a:srgbClr val="FFFFFF"/>
                </a:solidFill>
                <a:latin typeface="Helvetica Neue"/>
                <a:ea typeface="Helvetica Neue"/>
                <a:cs typeface="Helvetica Neue"/>
                <a:sym typeface="Helvetica Neue"/>
              </a:rPr>
              <a:t>a directory walker</a:t>
            </a:r>
          </a:p>
        </p:txBody>
      </p:sp>
    </p:spTree>
    <p:extLst>
      <p:ext uri="{BB962C8B-B14F-4D97-AF65-F5344CB8AC3E}">
        <p14:creationId xmlns:p14="http://schemas.microsoft.com/office/powerpoint/2010/main" val="2006512043"/>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title"/>
          </p:nvPr>
        </p:nvSpPr>
        <p:spPr>
          <a:xfrm>
            <a:off x="669726" y="133945"/>
            <a:ext cx="7804500" cy="1138500"/>
          </a:xfrm>
          <a:prstGeom prst="rect">
            <a:avLst/>
          </a:prstGeom>
          <a:noFill/>
          <a:ln>
            <a:noFill/>
          </a:ln>
        </p:spPr>
        <p:txBody>
          <a:bodyPr lIns="32750" tIns="32750" rIns="32750" bIns="32750" anchor="ctr" anchorCtr="0">
            <a:noAutofit/>
          </a:bodyPr>
          <a:lstStyle/>
          <a:p>
            <a:pPr marL="0" marR="0" lvl="0" indent="0" algn="ctr" rtl="0">
              <a:lnSpc>
                <a:spcPct val="100000"/>
              </a:lnSpc>
              <a:spcBef>
                <a:spcPts val="0"/>
              </a:spcBef>
              <a:spcAft>
                <a:spcPts val="0"/>
              </a:spcAft>
              <a:buClr>
                <a:srgbClr val="FFFFFF"/>
              </a:buClr>
              <a:buSzPct val="25000"/>
              <a:buFont typeface="Helvetica Neue"/>
              <a:buNone/>
            </a:pPr>
            <a:r>
              <a:rPr lang="en-US" sz="5200" b="0" i="0" u="none" strike="noStrike" cap="none" dirty="0" err="1" smtClean="0">
                <a:solidFill>
                  <a:srgbClr val="FFFFFF"/>
                </a:solidFill>
                <a:latin typeface="Helvetica Neue"/>
                <a:ea typeface="Helvetica Neue"/>
                <a:cs typeface="Helvetica Neue"/>
                <a:sym typeface="Helvetica Neue"/>
              </a:rPr>
              <a:t>Opdracht</a:t>
            </a:r>
            <a:r>
              <a:rPr lang="en-US" dirty="0"/>
              <a:t> </a:t>
            </a:r>
            <a:r>
              <a:rPr lang="en-US" dirty="0" smtClean="0"/>
              <a:t>Node</a:t>
            </a:r>
            <a:endParaRPr lang="en-US" sz="5200" b="0" i="0" u="none" strike="noStrike" cap="none" dirty="0">
              <a:solidFill>
                <a:srgbClr val="FFFFFF"/>
              </a:solidFill>
              <a:latin typeface="Helvetica Neue"/>
              <a:ea typeface="Helvetica Neue"/>
              <a:cs typeface="Helvetica Neue"/>
              <a:sym typeface="Helvetica Neue"/>
            </a:endParaRPr>
          </a:p>
        </p:txBody>
      </p:sp>
      <p:sp>
        <p:nvSpPr>
          <p:cNvPr id="289" name="Shape 289"/>
          <p:cNvSpPr txBox="1">
            <a:spLocks noGrp="1"/>
          </p:cNvSpPr>
          <p:nvPr>
            <p:ph type="body" idx="1"/>
          </p:nvPr>
        </p:nvSpPr>
        <p:spPr>
          <a:xfrm>
            <a:off x="669726" y="1369590"/>
            <a:ext cx="7804500" cy="3315000"/>
          </a:xfrm>
          <a:prstGeom prst="rect">
            <a:avLst/>
          </a:prstGeom>
          <a:noFill/>
          <a:ln>
            <a:noFill/>
          </a:ln>
        </p:spPr>
        <p:txBody>
          <a:bodyPr lIns="32750" tIns="32750" rIns="32750" bIns="32750" anchor="ctr" anchorCtr="0">
            <a:noAutofit/>
          </a:bodyPr>
          <a:lstStyle/>
          <a:p>
            <a:pPr marL="114300" indent="0" algn="ctr">
              <a:buNone/>
            </a:pPr>
            <a:r>
              <a:rPr lang="en-US" b="1" dirty="0">
                <a:solidFill>
                  <a:srgbClr val="FFFF00"/>
                </a:solidFill>
              </a:rPr>
              <a:t>How to read recursively a directory in </a:t>
            </a:r>
            <a:r>
              <a:rPr lang="en-US" b="1" dirty="0" err="1">
                <a:solidFill>
                  <a:srgbClr val="FFFF00"/>
                </a:solidFill>
              </a:rPr>
              <a:t>Node.js</a:t>
            </a:r>
            <a:endParaRPr lang="en-US" b="1" dirty="0">
              <a:solidFill>
                <a:srgbClr val="FFFF00"/>
              </a:solidFill>
            </a:endParaRPr>
          </a:p>
          <a:p>
            <a:pPr marL="114300" indent="0" algn="ctr">
              <a:buNone/>
            </a:pPr>
            <a:endParaRPr lang="en-US" b="1" dirty="0">
              <a:solidFill>
                <a:srgbClr val="FFFF00"/>
              </a:solidFill>
            </a:endParaRPr>
          </a:p>
        </p:txBody>
      </p:sp>
      <p:pic>
        <p:nvPicPr>
          <p:cNvPr id="2" name="Picture 1"/>
          <p:cNvPicPr>
            <a:picLocks noChangeAspect="1"/>
          </p:cNvPicPr>
          <p:nvPr/>
        </p:nvPicPr>
        <p:blipFill>
          <a:blip r:embed="rId3"/>
          <a:stretch>
            <a:fillRect/>
          </a:stretch>
        </p:blipFill>
        <p:spPr>
          <a:xfrm>
            <a:off x="5165766" y="3219121"/>
            <a:ext cx="3126895" cy="1758879"/>
          </a:xfrm>
          <a:prstGeom prst="rect">
            <a:avLst/>
          </a:prstGeom>
        </p:spPr>
      </p:pic>
    </p:spTree>
    <p:extLst>
      <p:ext uri="{BB962C8B-B14F-4D97-AF65-F5344CB8AC3E}">
        <p14:creationId xmlns:p14="http://schemas.microsoft.com/office/powerpoint/2010/main" val="40470775"/>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Readme</a:t>
            </a:r>
            <a:endParaRPr lang="en-US" dirty="0"/>
          </a:p>
        </p:txBody>
      </p:sp>
      <p:sp>
        <p:nvSpPr>
          <p:cNvPr id="3" name="Text Placeholder 2"/>
          <p:cNvSpPr>
            <a:spLocks noGrp="1"/>
          </p:cNvSpPr>
          <p:nvPr>
            <p:ph type="body" idx="1"/>
          </p:nvPr>
        </p:nvSpPr>
        <p:spPr/>
        <p:txBody>
          <a:bodyPr/>
          <a:lstStyle/>
          <a:p>
            <a:pPr marL="114300" indent="0" algn="ctr">
              <a:buNone/>
            </a:pPr>
            <a:r>
              <a:rPr lang="en-US" dirty="0" smtClean="0"/>
              <a:t>Open Readme for instructions</a:t>
            </a:r>
            <a:endParaRPr lang="en-US" dirty="0"/>
          </a:p>
        </p:txBody>
      </p:sp>
    </p:spTree>
    <p:extLst>
      <p:ext uri="{BB962C8B-B14F-4D97-AF65-F5344CB8AC3E}">
        <p14:creationId xmlns:p14="http://schemas.microsoft.com/office/powerpoint/2010/main" val="489496883"/>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Package.json</a:t>
            </a:r>
            <a:endParaRPr lang="en-US" dirty="0"/>
          </a:p>
        </p:txBody>
      </p:sp>
      <p:sp>
        <p:nvSpPr>
          <p:cNvPr id="3" name="Text Placeholder 2"/>
          <p:cNvSpPr>
            <a:spLocks noGrp="1"/>
          </p:cNvSpPr>
          <p:nvPr>
            <p:ph type="body" idx="1"/>
          </p:nvPr>
        </p:nvSpPr>
        <p:spPr/>
        <p:txBody>
          <a:bodyPr/>
          <a:lstStyle/>
          <a:p>
            <a:r>
              <a:rPr lang="en-US" dirty="0" err="1" smtClean="0"/>
              <a:t>Package.json</a:t>
            </a:r>
            <a:r>
              <a:rPr lang="en-US" dirty="0" smtClean="0"/>
              <a:t> is </a:t>
            </a:r>
            <a:r>
              <a:rPr lang="en-US" dirty="0"/>
              <a:t>important for </a:t>
            </a:r>
            <a:r>
              <a:rPr lang="en-US" b="1" dirty="0"/>
              <a:t>NPM</a:t>
            </a:r>
            <a:r>
              <a:rPr lang="en-US" dirty="0"/>
              <a:t>. </a:t>
            </a:r>
            <a:endParaRPr lang="en-US" dirty="0" smtClean="0"/>
          </a:p>
          <a:p>
            <a:r>
              <a:rPr lang="en-US" dirty="0" smtClean="0"/>
              <a:t>With </a:t>
            </a:r>
            <a:r>
              <a:rPr lang="en-US" dirty="0"/>
              <a:t>this file you can declare all your dependencies and install them.</a:t>
            </a:r>
          </a:p>
          <a:p>
            <a:endParaRPr lang="en-US" dirty="0"/>
          </a:p>
        </p:txBody>
      </p:sp>
    </p:spTree>
    <p:extLst>
      <p:ext uri="{BB962C8B-B14F-4D97-AF65-F5344CB8AC3E}">
        <p14:creationId xmlns:p14="http://schemas.microsoft.com/office/powerpoint/2010/main" val="211174457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1</a:t>
            </a:r>
            <a:endParaRPr lang="en-US" dirty="0"/>
          </a:p>
        </p:txBody>
      </p:sp>
      <p:sp>
        <p:nvSpPr>
          <p:cNvPr id="3" name="Text Placeholder 2"/>
          <p:cNvSpPr>
            <a:spLocks noGrp="1"/>
          </p:cNvSpPr>
          <p:nvPr>
            <p:ph type="body" idx="1"/>
          </p:nvPr>
        </p:nvSpPr>
        <p:spPr/>
        <p:txBody>
          <a:bodyPr/>
          <a:lstStyle/>
          <a:p>
            <a:r>
              <a:rPr lang="en-US" dirty="0"/>
              <a:t>Open your prompt/shell/terminal in </a:t>
            </a:r>
            <a:r>
              <a:rPr lang="en-US" b="1" u="sng" dirty="0"/>
              <a:t>this </a:t>
            </a:r>
            <a:r>
              <a:rPr lang="en-US" b="1" u="sng" dirty="0" smtClean="0"/>
              <a:t>directory</a:t>
            </a:r>
          </a:p>
          <a:p>
            <a:r>
              <a:rPr lang="en-US" dirty="0" smtClean="0"/>
              <a:t>and type:  </a:t>
            </a:r>
            <a:r>
              <a:rPr lang="en-US" b="1" dirty="0" smtClean="0"/>
              <a:t>`</a:t>
            </a:r>
            <a:r>
              <a:rPr lang="en-US" b="1" dirty="0" err="1" smtClean="0">
                <a:solidFill>
                  <a:srgbClr val="FFC000"/>
                </a:solidFill>
              </a:rPr>
              <a:t>npm</a:t>
            </a:r>
            <a:r>
              <a:rPr lang="en-US" b="1" dirty="0" smtClean="0">
                <a:solidFill>
                  <a:srgbClr val="FFC000"/>
                </a:solidFill>
              </a:rPr>
              <a:t> install --save </a:t>
            </a:r>
            <a:r>
              <a:rPr lang="en-US" b="1" dirty="0" err="1" smtClean="0">
                <a:solidFill>
                  <a:srgbClr val="FFC000"/>
                </a:solidFill>
              </a:rPr>
              <a:t>filewalker</a:t>
            </a:r>
            <a:r>
              <a:rPr lang="en-US" b="1" dirty="0" smtClean="0"/>
              <a:t>`</a:t>
            </a:r>
          </a:p>
          <a:p>
            <a:endParaRPr lang="en-US" dirty="0"/>
          </a:p>
        </p:txBody>
      </p:sp>
    </p:spTree>
    <p:extLst>
      <p:ext uri="{BB962C8B-B14F-4D97-AF65-F5344CB8AC3E}">
        <p14:creationId xmlns:p14="http://schemas.microsoft.com/office/powerpoint/2010/main" val="62877082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9726" y="347700"/>
            <a:ext cx="7804500" cy="1138500"/>
          </a:xfrm>
        </p:spPr>
        <p:txBody>
          <a:bodyPr/>
          <a:lstStyle/>
          <a:p>
            <a:r>
              <a:rPr lang="en-US" dirty="0" smtClean="0"/>
              <a:t>What is generated</a:t>
            </a:r>
            <a:endParaRPr lang="en-US" dirty="0"/>
          </a:p>
        </p:txBody>
      </p:sp>
      <p:sp>
        <p:nvSpPr>
          <p:cNvPr id="3" name="Text Placeholder 2"/>
          <p:cNvSpPr>
            <a:spLocks noGrp="1"/>
          </p:cNvSpPr>
          <p:nvPr>
            <p:ph type="body" idx="1"/>
          </p:nvPr>
        </p:nvSpPr>
        <p:spPr/>
        <p:txBody>
          <a:bodyPr/>
          <a:lstStyle/>
          <a:p>
            <a:pPr marL="114300" indent="0">
              <a:buNone/>
            </a:pPr>
            <a:r>
              <a:rPr lang="en-US" dirty="0"/>
              <a:t>A couple of things have happened:</a:t>
            </a:r>
          </a:p>
          <a:p>
            <a:r>
              <a:rPr lang="en-US" dirty="0" smtClean="0"/>
              <a:t>NPM </a:t>
            </a:r>
            <a:r>
              <a:rPr lang="en-US" dirty="0"/>
              <a:t>installed the `</a:t>
            </a:r>
            <a:r>
              <a:rPr lang="en-US" dirty="0" err="1">
                <a:solidFill>
                  <a:srgbClr val="FFC000"/>
                </a:solidFill>
              </a:rPr>
              <a:t>filewalker</a:t>
            </a:r>
            <a:r>
              <a:rPr lang="en-US" dirty="0"/>
              <a:t>` dependency locally in the </a:t>
            </a:r>
            <a:r>
              <a:rPr lang="en-US" i="1" dirty="0" err="1">
                <a:solidFill>
                  <a:srgbClr val="FFFF00"/>
                </a:solidFill>
              </a:rPr>
              <a:t>node_modules</a:t>
            </a:r>
            <a:r>
              <a:rPr lang="en-US" dirty="0"/>
              <a:t> folder</a:t>
            </a:r>
          </a:p>
          <a:p>
            <a:r>
              <a:rPr lang="en-US" dirty="0" smtClean="0"/>
              <a:t>NPM </a:t>
            </a:r>
            <a:r>
              <a:rPr lang="en-US" dirty="0"/>
              <a:t>add `</a:t>
            </a:r>
            <a:r>
              <a:rPr lang="en-US" dirty="0" err="1">
                <a:solidFill>
                  <a:srgbClr val="FFC000"/>
                </a:solidFill>
              </a:rPr>
              <a:t>filewalker</a:t>
            </a:r>
            <a:r>
              <a:rPr lang="en-US" dirty="0"/>
              <a:t>` to the dependency </a:t>
            </a:r>
            <a:r>
              <a:rPr lang="en-US" dirty="0" smtClean="0"/>
              <a:t>list in </a:t>
            </a:r>
            <a:r>
              <a:rPr lang="en-US" dirty="0" err="1" smtClean="0">
                <a:solidFill>
                  <a:srgbClr val="92D050"/>
                </a:solidFill>
              </a:rPr>
              <a:t>package.json</a:t>
            </a:r>
            <a:endParaRPr lang="en-US" dirty="0">
              <a:solidFill>
                <a:srgbClr val="92D050"/>
              </a:solidFill>
            </a:endParaRPr>
          </a:p>
          <a:p>
            <a:endParaRPr lang="en-US" dirty="0"/>
          </a:p>
        </p:txBody>
      </p:sp>
    </p:spTree>
    <p:extLst>
      <p:ext uri="{BB962C8B-B14F-4D97-AF65-F5344CB8AC3E}">
        <p14:creationId xmlns:p14="http://schemas.microsoft.com/office/powerpoint/2010/main" val="2131762956"/>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Text Placeholder 2"/>
          <p:cNvSpPr>
            <a:spLocks noGrp="1"/>
          </p:cNvSpPr>
          <p:nvPr>
            <p:ph type="body" idx="1"/>
          </p:nvPr>
        </p:nvSpPr>
        <p:spPr/>
        <p:txBody>
          <a:bodyPr/>
          <a:lstStyle/>
          <a:p>
            <a:pPr marL="114300" indent="0" algn="ctr">
              <a:buNone/>
            </a:pPr>
            <a:r>
              <a:rPr lang="en-US" b="1" dirty="0">
                <a:solidFill>
                  <a:srgbClr val="FFC000"/>
                </a:solidFill>
              </a:rPr>
              <a:t>Great</a:t>
            </a:r>
            <a:r>
              <a:rPr lang="en-US" b="1" dirty="0" smtClean="0">
                <a:solidFill>
                  <a:srgbClr val="FFC000"/>
                </a:solidFill>
              </a:rPr>
              <a:t>!</a:t>
            </a:r>
          </a:p>
          <a:p>
            <a:pPr marL="114300" indent="0" algn="ctr">
              <a:buNone/>
            </a:pPr>
            <a:r>
              <a:rPr lang="en-US" b="1" dirty="0" smtClean="0">
                <a:solidFill>
                  <a:srgbClr val="FFC000"/>
                </a:solidFill>
              </a:rPr>
              <a:t> </a:t>
            </a:r>
            <a:r>
              <a:rPr lang="en-US" b="1" dirty="0">
                <a:solidFill>
                  <a:srgbClr val="FFC000"/>
                </a:solidFill>
              </a:rPr>
              <a:t>This means that we are now able to use this dependency.</a:t>
            </a:r>
          </a:p>
        </p:txBody>
      </p:sp>
    </p:spTree>
    <p:extLst>
      <p:ext uri="{BB962C8B-B14F-4D97-AF65-F5344CB8AC3E}">
        <p14:creationId xmlns:p14="http://schemas.microsoft.com/office/powerpoint/2010/main" val="2070318591"/>
      </p:ext>
    </p:extLst>
  </p:cSld>
  <p:clrMapOvr>
    <a:masterClrMapping/>
  </p:clrMapOvr>
</p:sld>
</file>

<file path=ppt/theme/theme1.xml><?xml version="1.0" encoding="utf-8"?>
<a:theme xmlns:a="http://schemas.openxmlformats.org/drawingml/2006/main"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5504</TotalTime>
  <Words>1662</Words>
  <Application>Microsoft Macintosh PowerPoint</Application>
  <PresentationFormat>On-screen Show (16:9)</PresentationFormat>
  <Paragraphs>365</Paragraphs>
  <Slides>105</Slides>
  <Notes>57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105</vt:i4>
      </vt:variant>
    </vt:vector>
  </HeadingPairs>
  <TitlesOfParts>
    <vt:vector size="110" baseType="lpstr">
      <vt:lpstr>Consolas</vt:lpstr>
      <vt:lpstr>Helvetica Neue</vt:lpstr>
      <vt:lpstr>Wingdings</vt:lpstr>
      <vt:lpstr>Arial</vt:lpstr>
      <vt:lpstr>Black</vt:lpstr>
      <vt:lpstr>JavaScript - language</vt:lpstr>
      <vt:lpstr>Requirements</vt:lpstr>
      <vt:lpstr>Overview</vt:lpstr>
      <vt:lpstr>JavaScript</vt:lpstr>
      <vt:lpstr>JavaScript</vt:lpstr>
      <vt:lpstr>Client-side</vt:lpstr>
      <vt:lpstr>Server-side</vt:lpstr>
      <vt:lpstr>History</vt:lpstr>
      <vt:lpstr>ECMAScript</vt:lpstr>
      <vt:lpstr>ECMAScript</vt:lpstr>
      <vt:lpstr>ECMAScript</vt:lpstr>
      <vt:lpstr>JavaScript</vt:lpstr>
      <vt:lpstr>Starting point:</vt:lpstr>
      <vt:lpstr> What is JavaScript? </vt:lpstr>
      <vt:lpstr> Browser Console  </vt:lpstr>
      <vt:lpstr>Your First JavaScript Program  </vt:lpstr>
      <vt:lpstr>PowerPoint Presentation</vt:lpstr>
      <vt:lpstr>Three Layers of the Web  </vt:lpstr>
      <vt:lpstr>Keep all of these layers separate</vt:lpstr>
      <vt:lpstr>Tutorial</vt:lpstr>
      <vt:lpstr>Download</vt:lpstr>
      <vt:lpstr>PowerPoint Presentation</vt:lpstr>
      <vt:lpstr>PowerPoint Presentation</vt:lpstr>
      <vt:lpstr>PowerPoint Presentation</vt:lpstr>
      <vt:lpstr>PowerPoint Presentation</vt:lpstr>
      <vt:lpstr>PowerPoint Presentation</vt:lpstr>
      <vt:lpstr>Exercise 1</vt:lpstr>
      <vt:lpstr>Exercise 1</vt:lpstr>
      <vt:lpstr>PowerPoint Presentation</vt:lpstr>
      <vt:lpstr>PowerPoint Presentation</vt:lpstr>
      <vt:lpstr>PowerPoint Presentation</vt:lpstr>
      <vt:lpstr>PowerPoint Presentation</vt:lpstr>
      <vt:lpstr>PowerPoint Presentation</vt:lpstr>
      <vt:lpstr>Variables</vt:lpstr>
      <vt:lpstr>Variables</vt:lpstr>
      <vt:lpstr>Variables</vt:lpstr>
      <vt:lpstr>Identifiers</vt:lpstr>
      <vt:lpstr>Types</vt:lpstr>
      <vt:lpstr>Built-in values</vt:lpstr>
      <vt:lpstr>Conditionals</vt:lpstr>
      <vt:lpstr>“”   vs   ‘’</vt:lpstr>
      <vt:lpstr>Conditionals</vt:lpstr>
      <vt:lpstr>Conditionals</vt:lpstr>
      <vt:lpstr>Truthy   Falsy</vt:lpstr>
      <vt:lpstr>PowerPoint Presentation</vt:lpstr>
      <vt:lpstr>== vs ===</vt:lpstr>
      <vt:lpstr>Conditionals</vt:lpstr>
      <vt:lpstr>Example</vt:lpstr>
      <vt:lpstr>Infix operators same as Java</vt:lpstr>
      <vt:lpstr>Functions</vt:lpstr>
      <vt:lpstr>Functions = Procedure</vt:lpstr>
      <vt:lpstr>Make your own functions</vt:lpstr>
      <vt:lpstr>Use of “var”</vt:lpstr>
      <vt:lpstr>Functions</vt:lpstr>
      <vt:lpstr>Events</vt:lpstr>
      <vt:lpstr>onclick Event</vt:lpstr>
      <vt:lpstr>Exercise 2</vt:lpstr>
      <vt:lpstr>Exercise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Solution</vt:lpstr>
      <vt:lpstr>PowerPoint Presentation</vt:lpstr>
      <vt:lpstr>Iterators</vt:lpstr>
      <vt:lpstr>PowerPoint Presentation</vt:lpstr>
      <vt:lpstr>Arrays</vt:lpstr>
      <vt:lpstr>Arrays</vt:lpstr>
      <vt:lpstr>Arrays</vt:lpstr>
      <vt:lpstr>Objects</vt:lpstr>
      <vt:lpstr>Objects</vt:lpstr>
      <vt:lpstr>Associative Array / Dictionary</vt:lpstr>
      <vt:lpstr>JSON</vt:lpstr>
      <vt:lpstr>PowerPoint Presentation</vt:lpstr>
      <vt:lpstr>JSON</vt:lpstr>
      <vt:lpstr>PowerPoint Presentation</vt:lpstr>
      <vt:lpstr>Valid JSON </vt:lpstr>
      <vt:lpstr>JSON</vt:lpstr>
      <vt:lpstr>JSON.parse(v)</vt:lpstr>
      <vt:lpstr>JSON.stringify( )</vt:lpstr>
      <vt:lpstr>Valid JSON</vt:lpstr>
      <vt:lpstr>Debugging in Chrome</vt:lpstr>
      <vt:lpstr>PowerPoint Presentation</vt:lpstr>
      <vt:lpstr>Node.js provides a JavaScript runtime environment </vt:lpstr>
      <vt:lpstr>Goals</vt:lpstr>
      <vt:lpstr>Applications</vt:lpstr>
      <vt:lpstr>History</vt:lpstr>
      <vt:lpstr>Utilities</vt:lpstr>
      <vt:lpstr>Opdracht Node</vt:lpstr>
      <vt:lpstr>Opdracht Node</vt:lpstr>
      <vt:lpstr>Readme</vt:lpstr>
      <vt:lpstr>Package.json</vt:lpstr>
      <vt:lpstr>Step 1</vt:lpstr>
      <vt:lpstr>What is generated</vt:lpstr>
      <vt:lpstr>PowerPoint Presentation</vt:lpstr>
      <vt:lpstr>Step 2 Use the dependency</vt:lpstr>
      <vt:lpstr>PowerPoint Presentation</vt:lpstr>
      <vt:lpstr>Step 3</vt:lpstr>
      <vt:lpstr>Step 4 Execute script</vt:lpstr>
      <vt:lpstr>PowerPoint Presentation</vt:lpstr>
      <vt:lpstr>Additional information</vt:lpstr>
    </vt:vector>
  </TitlesOfParts>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JavaScript - language</dc:title>
  <cp:lastModifiedBy>Eijgermans, Peter</cp:lastModifiedBy>
  <cp:revision>67</cp:revision>
  <dcterms:modified xsi:type="dcterms:W3CDTF">2018-07-08T13:59:39Z</dcterms:modified>
</cp:coreProperties>
</file>